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48" r:id="rId1"/>
  </p:sldMasterIdLst>
  <p:notesMasterIdLst>
    <p:notesMasterId r:id="rId34"/>
  </p:notesMasterIdLst>
  <p:sldIdLst>
    <p:sldId id="257" r:id="rId2"/>
    <p:sldId id="285" r:id="rId3"/>
    <p:sldId id="279" r:id="rId4"/>
    <p:sldId id="259" r:id="rId5"/>
    <p:sldId id="276" r:id="rId6"/>
    <p:sldId id="260" r:id="rId7"/>
    <p:sldId id="263" r:id="rId8"/>
    <p:sldId id="290" r:id="rId9"/>
    <p:sldId id="264" r:id="rId10"/>
    <p:sldId id="286" r:id="rId11"/>
    <p:sldId id="291" r:id="rId12"/>
    <p:sldId id="306" r:id="rId13"/>
    <p:sldId id="303" r:id="rId14"/>
    <p:sldId id="304" r:id="rId15"/>
    <p:sldId id="305" r:id="rId16"/>
    <p:sldId id="302" r:id="rId17"/>
    <p:sldId id="283" r:id="rId18"/>
    <p:sldId id="287" r:id="rId19"/>
    <p:sldId id="293" r:id="rId20"/>
    <p:sldId id="294" r:id="rId21"/>
    <p:sldId id="295" r:id="rId22"/>
    <p:sldId id="280" r:id="rId23"/>
    <p:sldId id="282" r:id="rId24"/>
    <p:sldId id="298" r:id="rId25"/>
    <p:sldId id="296" r:id="rId26"/>
    <p:sldId id="299" r:id="rId27"/>
    <p:sldId id="301" r:id="rId28"/>
    <p:sldId id="300" r:id="rId29"/>
    <p:sldId id="297" r:id="rId30"/>
    <p:sldId id="277" r:id="rId31"/>
    <p:sldId id="271" r:id="rId32"/>
    <p:sldId id="272" r:id="rId33"/>
  </p:sldIdLst>
  <p:sldSz cx="7129463" cy="716438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57">
          <p15:clr>
            <a:srgbClr val="A4A3A4"/>
          </p15:clr>
        </p15:guide>
        <p15:guide id="2" pos="22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AB3F9E"/>
    <a:srgbClr val="812F77"/>
    <a:srgbClr val="000000"/>
    <a:srgbClr val="FF0000"/>
    <a:srgbClr val="1C45BA"/>
    <a:srgbClr val="267DCC"/>
    <a:srgbClr val="2281D0"/>
    <a:srgbClr val="AC94CC"/>
    <a:srgbClr val="C4B3D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94958" autoAdjust="0"/>
  </p:normalViewPr>
  <p:slideViewPr>
    <p:cSldViewPr>
      <p:cViewPr>
        <p:scale>
          <a:sx n="100" d="100"/>
          <a:sy n="100" d="100"/>
        </p:scale>
        <p:origin x="-2736" y="-222"/>
      </p:cViewPr>
      <p:guideLst>
        <p:guide orient="horz" pos="2257"/>
        <p:guide pos="22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E0536-21CB-48B4-9E39-D8A5782528ED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722438" y="685800"/>
            <a:ext cx="3413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4182B-52AA-463E-B979-33F9A543D8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306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22438" y="685800"/>
            <a:ext cx="34131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82B-52AA-463E-B979-33F9A543D8B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4671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22438" y="685800"/>
            <a:ext cx="34131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82B-52AA-463E-B979-33F9A543D8B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2267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4182B-52AA-463E-B979-33F9A543D8B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092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4710" y="2225606"/>
            <a:ext cx="6060044" cy="15356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9420" y="4059820"/>
            <a:ext cx="4990624" cy="18308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91A7-6F4A-4784-B713-1467CDA2C939}" type="datetime1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55BB-600D-4CE4-90C3-3CD807EE898E}" type="datetime1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68862" y="286909"/>
            <a:ext cx="1604129" cy="61129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6474" y="286909"/>
            <a:ext cx="4693563" cy="61129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6A22C-2135-4F60-95C0-06523486DE84}" type="datetime1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E0A0-7BF7-4F01-951D-6CFCE9A10AB8}" type="datetime1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178" y="4603783"/>
            <a:ext cx="6060044" cy="142292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3178" y="3036575"/>
            <a:ext cx="6060044" cy="156720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170C-BAA8-4A01-81CA-E03D4276A769}" type="datetime1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6473" y="1671691"/>
            <a:ext cx="3148846" cy="47281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24144" y="1671691"/>
            <a:ext cx="3148846" cy="47281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AF7E-C0A1-4DE6-A165-066B96CDBD88}" type="datetime1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6474" y="1603696"/>
            <a:ext cx="3150084" cy="66834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6474" y="2272040"/>
            <a:ext cx="3150084" cy="41278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621670" y="1603696"/>
            <a:ext cx="3151321" cy="66834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621670" y="2272040"/>
            <a:ext cx="3151321" cy="41278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BBFF-99AA-4F53-8863-D3CF4D49F504}" type="datetime1">
              <a:rPr lang="ru-RU" smtClean="0"/>
              <a:pPr/>
              <a:t>29.11.2018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6F6A-2872-4749-90DF-43BB2CFF70EE}" type="datetime1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A6A4-D722-437E-8FB8-3547A747D9DF}" type="datetime1">
              <a:rPr lang="ru-RU" smtClean="0"/>
              <a:pPr/>
              <a:t>29.11.2018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474" y="285248"/>
            <a:ext cx="2345544" cy="12139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7422" y="285250"/>
            <a:ext cx="3985568" cy="61146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6474" y="1499215"/>
            <a:ext cx="2345544" cy="49006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EA1D-87D3-4B68-9543-BCB907EC74AC}" type="datetime1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425" y="5015072"/>
            <a:ext cx="4277678" cy="59205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97425" y="640151"/>
            <a:ext cx="4277678" cy="42986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97425" y="5607130"/>
            <a:ext cx="4277678" cy="8408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7C92-44FB-40A4-9163-49E06629469E}" type="datetime1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473" y="286908"/>
            <a:ext cx="6416517" cy="1194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6473" y="1671691"/>
            <a:ext cx="6416517" cy="4728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56474" y="6640328"/>
            <a:ext cx="1663541" cy="3814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75633-2313-4C9E-9F08-C733A7CDBB79}" type="datetime1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35900" y="6640328"/>
            <a:ext cx="2257663" cy="3814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109450" y="6640328"/>
            <a:ext cx="1663541" cy="3814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" y="6067341"/>
            <a:ext cx="184731" cy="37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" y="0"/>
            <a:ext cx="65" cy="55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4335" y="1296178"/>
            <a:ext cx="3571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8</a:t>
            </a:r>
            <a:endParaRPr lang="ru-RU" sz="22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597173"/>
            <a:ext cx="7129462" cy="92256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M:\Коршунова\Материалы для ИНВЕСТИЦ.ПАСПОРТА  в упр.РЕГИОНАЛЬНОГО РАЗВИТИЯ\V Инженерные коммуникации\Карты\Газоснабжение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6103" y="2582062"/>
            <a:ext cx="3993360" cy="458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329554" y="6640328"/>
            <a:ext cx="1663541" cy="381437"/>
          </a:xfrm>
        </p:spPr>
        <p:txBody>
          <a:bodyPr/>
          <a:lstStyle/>
          <a:p>
            <a:pPr algn="l"/>
            <a:fld id="{725C68B6-61C2-468F-89AB-4B9F7531AA68}" type="slidenum">
              <a:rPr lang="ru-RU" i="1" smtClean="0"/>
              <a:pPr algn="l"/>
              <a:t>10</a:t>
            </a:fld>
            <a:endParaRPr lang="ru-RU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3999" y="180000"/>
            <a:ext cx="6480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Характеристика </a:t>
            </a: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города Торжок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/ Инженерные коммуникации</a:t>
            </a:r>
          </a:p>
          <a:p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4000" y="432000"/>
            <a:ext cx="32407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Garamond" pitchFamily="18" charset="0"/>
                <a:cs typeface="Times New Roman" pitchFamily="18" charset="0"/>
              </a:rPr>
              <a:t>Инженерные коммуникации</a:t>
            </a:r>
            <a:endParaRPr lang="ru-RU" sz="1600" dirty="0" smtClean="0">
              <a:latin typeface="Garamond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78583" y="724674"/>
            <a:ext cx="3240000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Газоснабжение города  осуществляется от газораспределительной  станции (ГРС) производительностью - 42 тыс. нм3/час. Выходное давление – 0,3 МПа, </a:t>
            </a:r>
            <a:r>
              <a:rPr lang="ru-RU" sz="1100" dirty="0" err="1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Ду</a:t>
            </a:r>
            <a:r>
              <a:rPr lang="ru-RU" sz="1100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 400-500 мм. Общая протяженность  газопровода по городу  составляет порядка  220 км.</a:t>
            </a:r>
          </a:p>
          <a:p>
            <a:pPr lvl="0" indent="35718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ГРС  (филиал ОАО «</a:t>
            </a:r>
            <a:r>
              <a:rPr lang="ru-RU" sz="1100" dirty="0" err="1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Газпрпом</a:t>
            </a:r>
            <a:r>
              <a:rPr lang="ru-RU" sz="1100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100" dirty="0" err="1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трансгаз</a:t>
            </a:r>
            <a:r>
              <a:rPr lang="ru-RU" sz="1100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 Санкт-Петербург» Торжокское ЛПУ МГ) расположена на окраине  города и обеспечивает природным газом не только  город, но и потребителей Торжокского района - пос. Славный, д.Дубровка, д.Семеновское,                           д. </a:t>
            </a:r>
            <a:r>
              <a:rPr lang="ru-RU" sz="1100" dirty="0" err="1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Якутино</a:t>
            </a:r>
            <a:r>
              <a:rPr lang="ru-RU" sz="1100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, д.Восход, пос. Мирный, д. </a:t>
            </a:r>
            <a:r>
              <a:rPr lang="ru-RU" sz="1100" dirty="0" err="1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Бубенево</a:t>
            </a:r>
            <a:r>
              <a:rPr lang="ru-RU" sz="1100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,                     д.  </a:t>
            </a:r>
            <a:r>
              <a:rPr lang="ru-RU" sz="1100" dirty="0" err="1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Думанова</a:t>
            </a:r>
            <a:r>
              <a:rPr lang="ru-RU" sz="1100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, д. </a:t>
            </a:r>
            <a:r>
              <a:rPr lang="ru-RU" sz="1100" dirty="0" err="1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Миронежье</a:t>
            </a:r>
            <a:r>
              <a:rPr lang="ru-RU" sz="1100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lvl="0" indent="35718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Максимальная пиковая нагрузка по городу составляет  порядка 700 тыс.нм3 /</a:t>
            </a:r>
            <a:r>
              <a:rPr lang="ru-RU" sz="1100" dirty="0" err="1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сут</a:t>
            </a:r>
            <a:r>
              <a:rPr lang="ru-RU" sz="1100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. или  29-30 тыс. нм3 /час.  ( при максимально отрицательной температуре окружающего воздуха), что составляет  70% от загруженности. </a:t>
            </a:r>
          </a:p>
          <a:p>
            <a:pPr lvl="0" indent="357188" algn="just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latin typeface="Garamond" pitchFamily="18" charset="0"/>
              <a:ea typeface="Times New Roman" pitchFamily="18" charset="0"/>
              <a:cs typeface="Arial" pitchFamily="34" charset="0"/>
            </a:endParaRPr>
          </a:p>
          <a:p>
            <a:pPr lvl="0" indent="357188" algn="just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latin typeface="Garamond" pitchFamily="18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3" name="Рисунок 12" descr="M:\Коршунова\Материалы для ИНВЕСТИЦ.ПАСПОРТА  в упр.РЕГИОНАЛЬНОГО РАЗВИТИЯ\V Инженерные коммуникации\Фото\ГРП\ГРП К.Ш. 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1921" y="796112"/>
            <a:ext cx="2500330" cy="1574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50021" y="4296574"/>
            <a:ext cx="307183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812F77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В настоящее время содержанием, обслуживанием газовых  сетей  и оборудования на них занимается филиал АО «Газпром газораспределение Тверь» в г.Торжке, расположенный  по адресу: г.Торжок, ул. Энгельса, д.8а, директор  Лучков Дмитрий Ефимович, тел.(48251) 9-86-53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136367" y="6640328"/>
            <a:ext cx="1663541" cy="381437"/>
          </a:xfrm>
        </p:spPr>
        <p:txBody>
          <a:bodyPr/>
          <a:lstStyle/>
          <a:p>
            <a:fld id="{725C68B6-61C2-468F-89AB-4B9F7531AA68}" type="slidenum">
              <a:rPr lang="ru-RU" i="1" smtClean="0"/>
              <a:pPr/>
              <a:t>11</a:t>
            </a:fld>
            <a:endParaRPr lang="ru-RU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3999" y="180001"/>
            <a:ext cx="6480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Характеристика </a:t>
            </a: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города Торжок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/ Инженерные коммуникации</a:t>
            </a:r>
          </a:p>
          <a:p>
            <a:pPr algn="r"/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8915" name="Рисунок 6" descr="mhtml:file://M:\Пискарева\Материалы%20для%20ИНВЕСТИЦ.ПАСПОРТА%20%20в%20упр.РЕГИОНАЛЬНОГО%20РАЗВИТИЯ\V%20Инженерные%20коммуникации\п.3%20Инфраструктура%20связи\Карта%20БиЛайн.mht!http://mobile.beeline.ru/media/design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38914" name="Рисунок 8" descr="mhtml:file://M:\Пискарева\Материалы%20для%20ИНВЕСТИЦ.ПАСПОРТА%20%20в%20упр.РЕГИОНАЛЬНОГО%20РАЗВИТИЯ\V%20Инженерные%20коммуникации\п.3%20Инфраструктура%20связи\Карта%20БиЛайн.mht!http://mobile.beeline.ru/media/design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38913" name="Рисунок 10" descr="mhtml:file://M:\Пискарева\Материалы%20для%20ИНВЕСТИЦ.ПАСПОРТА%20%20в%20упр.РЕГИОНАЛЬНОГО%20РАЗВИТИЯ\V%20Инженерные%20коммуникации\п.3%20Инфраструктура%20связи\Карта%20БиЛайн.mht!http://mobile.beeline.ru/media/design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20" name="Рисунок 19" descr="M:\Коршунова\Материалы для ИНВЕСТИЦ.ПАСПОРТА  в упр.РЕГИОНАЛЬНОГО РАЗВИТИЯ\V Инженерные коммуникации\Карты\Водоснабжение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82062"/>
            <a:ext cx="4136235" cy="458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600000" y="720000"/>
            <a:ext cx="32400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812F77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Водные ресурсы. </a:t>
            </a:r>
            <a:r>
              <a:rPr lang="ru-RU" sz="1100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Водоснабжение и водоотведение в городе определяется технологической схемой, мощностью оборудования, его техническим состоянием и потребностью в оказываемых услугах. </a:t>
            </a:r>
          </a:p>
          <a:p>
            <a:pPr lvl="0" indent="35718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Технологическая схема водоснабжения  в городе Торжке осуществляется по следующей схеме – подъем воды производится из подземного источника (артезианские  скважины), вода поступает на насосные станции  и транспортируется  далее по сетям водоснабжения.  </a:t>
            </a:r>
          </a:p>
          <a:p>
            <a:pPr lvl="0" indent="35718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В городе  37 насосных станций, установленная производственная мощность составляет 45,4 тыс. м3 /</a:t>
            </a:r>
            <a:r>
              <a:rPr lang="ru-RU" sz="1100" dirty="0" err="1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сут</a:t>
            </a:r>
            <a:r>
              <a:rPr lang="ru-RU" sz="1100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indent="35718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Общая протяженность водопроводных сетей в городе Торжке составляет 99,9 км. </a:t>
            </a:r>
          </a:p>
          <a:p>
            <a:pPr indent="35718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О</a:t>
            </a:r>
            <a:r>
              <a:rPr lang="ru-RU" sz="110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сновными потребителями услуги Водоснабжение  является  население (59%),  прочие потребители составляют – 41%.</a:t>
            </a:r>
            <a:endParaRPr lang="ru-RU" sz="1400" dirty="0" smtClean="0">
              <a:latin typeface="Garamond" pitchFamily="18" charset="0"/>
            </a:endParaRPr>
          </a:p>
          <a:p>
            <a:pPr lvl="0" indent="357188" algn="just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latin typeface="Garamond" pitchFamily="18" charset="0"/>
              <a:ea typeface="Times New Roman" pitchFamily="18" charset="0"/>
              <a:cs typeface="Arial" pitchFamily="34" charset="0"/>
            </a:endParaRPr>
          </a:p>
          <a:p>
            <a:pPr lvl="0" indent="357188" algn="just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latin typeface="Garamond" pitchFamily="18" charset="0"/>
              <a:ea typeface="Times New Roman" pitchFamily="18" charset="0"/>
              <a:cs typeface="Arial" pitchFamily="34" charset="0"/>
            </a:endParaRPr>
          </a:p>
          <a:p>
            <a:pPr lvl="0" indent="357188" algn="just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latin typeface="Garamond" pitchFamily="18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latin typeface="Garamond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207145" y="720000"/>
            <a:ext cx="3356854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812F77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Водоотведение.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Общая протяженность канализационных сетей в городе Торжке составляет 43,1 км. Сточные воды поступают на очистные сооружения биологической очистки  производительностью 25 тыс. куб. м./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сут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В городе Торжке 8 канализационных  насосных станций общей производительностью 49,7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тыс.куб м. Структура реализации услуг водоотведения характеризуется  тем, что основным потребителем услуг является  население (61%),  прочие потребители составляют – 39%.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4136235" y="4225136"/>
            <a:ext cx="271464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812F77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В настоящее время содержанием и обслуживанием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812F77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812F77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сетей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812F77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и оборудования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812F77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водоснабжения и водоотведения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812F77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 и очисткой сточных вод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812F77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занимается МУП «Водоканал», расположенный  по адресу: г. Торжок, ул. Водопойная, д.10, директор 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812F77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Шимчин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812F77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Василий Захарович, тел. (48251) 9-14-40.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812F77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136367" y="6640328"/>
            <a:ext cx="1663541" cy="381437"/>
          </a:xfrm>
        </p:spPr>
        <p:txBody>
          <a:bodyPr/>
          <a:lstStyle/>
          <a:p>
            <a:fld id="{725C68B6-61C2-468F-89AB-4B9F7531AA68}" type="slidenum">
              <a:rPr lang="ru-RU" i="1" smtClean="0"/>
              <a:pPr/>
              <a:t>12</a:t>
            </a:fld>
            <a:endParaRPr lang="ru-RU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3999" y="180001"/>
            <a:ext cx="6480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Характеристика </a:t>
            </a: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города Торжок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/ Инженерные коммуникации</a:t>
            </a:r>
          </a:p>
          <a:p>
            <a:pPr algn="r"/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8915" name="Рисунок 6" descr="mhtml:file://M:\Пискарева\Материалы%20для%20ИНВЕСТИЦ.ПАСПОРТА%20%20в%20упр.РЕГИОНАЛЬНОГО%20РАЗВИТИЯ\V%20Инженерные%20коммуникации\п.3%20Инфраструктура%20связи\Карта%20БиЛайн.mht!http://mobile.beeline.ru/media/design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38914" name="Рисунок 8" descr="mhtml:file://M:\Пискарева\Материалы%20для%20ИНВЕСТИЦ.ПАСПОРТА%20%20в%20упр.РЕГИОНАЛЬНОГО%20РАЗВИТИЯ\V%20Инженерные%20коммуникации\п.3%20Инфраструктура%20связи\Карта%20БиЛайн.mht!http://mobile.beeline.ru/media/design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38913" name="Рисунок 10" descr="mhtml:file://M:\Пискарева\Материалы%20для%20ИНВЕСТИЦ.ПАСПОРТА%20%20в%20упр.РЕГИОНАЛЬНОГО%20РАЗВИТИЯ\V%20Инженерные%20коммуникации\п.3%20Инфраструктура%20связи\Карта%20БиЛайн.mht!http://mobile.beeline.ru/media/design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635773" y="1153302"/>
            <a:ext cx="428628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10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Общая протяженность всех тепловых сетей города составляет 64,4 км. </a:t>
            </a: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21723" y="438922"/>
            <a:ext cx="13926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Теплоснабжение</a:t>
            </a:r>
            <a:endParaRPr lang="ru-RU" sz="1200" dirty="0"/>
          </a:p>
        </p:txBody>
      </p:sp>
      <p:pic>
        <p:nvPicPr>
          <p:cNvPr id="48130" name="Рисунок 1" descr="M:\Коршунова Н.О\Картиночка схема теплоснабже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897" y="1480879"/>
            <a:ext cx="2928958" cy="53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92897" y="724674"/>
            <a:ext cx="635798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10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Тепловые сети города носят локальный характер, связанный с районами многоэтажной застройки. Имеют, в основном, подземную прокладку в непроходных каналах и надземную прокладку на опорах.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93293" y="1367616"/>
            <a:ext cx="350046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На территории города сложились две независимые системы централизованного теплоснабжения: </a:t>
            </a:r>
          </a:p>
          <a:p>
            <a:r>
              <a:rPr lang="ru-RU" sz="110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- МУП города Торжка «</a:t>
            </a:r>
            <a:r>
              <a:rPr lang="ru-RU" sz="1100" dirty="0" err="1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Горэнерго</a:t>
            </a:r>
            <a:r>
              <a:rPr lang="ru-RU" sz="110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», основным видом деятельности являются: выработка тепловой энергии, транспортировка собственной и покупной тепловой энергии.</a:t>
            </a:r>
          </a:p>
          <a:p>
            <a:pPr lvl="0"/>
            <a:r>
              <a:rPr lang="ru-RU" sz="110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Для выработки тепловой энергии на предприятии имеется 16  газовых котельных, также имеется </a:t>
            </a:r>
            <a:r>
              <a:rPr lang="ru-RU" sz="1100" dirty="0" err="1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электрокотельная</a:t>
            </a:r>
            <a:r>
              <a:rPr lang="ru-RU" sz="110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, которая является источником теплоснабжения для четырех многоквартирных домов. </a:t>
            </a:r>
          </a:p>
          <a:p>
            <a:pPr lvl="0"/>
            <a:r>
              <a:rPr lang="ru-RU" sz="110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- МУП города Торжка «</a:t>
            </a:r>
            <a:r>
              <a:rPr lang="ru-RU" sz="1100" dirty="0" err="1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Теплосбыт</a:t>
            </a:r>
            <a:r>
              <a:rPr lang="ru-RU" sz="110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» основным видом деятельности является покупка и транспортировка покупной тепловой энергии до потребителей. </a:t>
            </a:r>
          </a:p>
          <a:p>
            <a:r>
              <a:rPr lang="ru-RU" sz="110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Кроме того, в городе расположены промышленные котельные, которые являются источником теплоснабжения не только собственных </a:t>
            </a:r>
            <a:r>
              <a:rPr lang="ru-RU" sz="1100" dirty="0" err="1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промплощадок</a:t>
            </a:r>
            <a:r>
              <a:rPr lang="ru-RU" sz="110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, но и одновременно снабжают теплом и прилегающие жилые дома.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421855" y="4510888"/>
            <a:ext cx="3490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812F77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МУП города Торжка «</a:t>
            </a:r>
            <a:r>
              <a:rPr lang="ru-RU" sz="1200" dirty="0" err="1" smtClean="0">
                <a:solidFill>
                  <a:srgbClr val="812F77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Горэнерго</a:t>
            </a:r>
            <a:r>
              <a:rPr lang="ru-RU" sz="1200" dirty="0" smtClean="0">
                <a:solidFill>
                  <a:srgbClr val="812F77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», расположено  по адресу: г. Торжок, Ленинградское шоссе, д.52б,   директор  Чижов Семен Андреевич, </a:t>
            </a:r>
          </a:p>
          <a:p>
            <a:r>
              <a:rPr lang="ru-RU" sz="1200" dirty="0" smtClean="0">
                <a:solidFill>
                  <a:srgbClr val="812F77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тел. (48251) 5-28-95</a:t>
            </a:r>
            <a:endParaRPr lang="ru-RU" sz="1200" dirty="0" smtClean="0">
              <a:solidFill>
                <a:srgbClr val="812F77"/>
              </a:solidFill>
              <a:latin typeface="Garamond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93293" y="5582458"/>
            <a:ext cx="33480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812F77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МУП города Торжка «</a:t>
            </a:r>
            <a:r>
              <a:rPr lang="ru-RU" sz="1200" dirty="0" err="1" smtClean="0">
                <a:solidFill>
                  <a:srgbClr val="812F77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Теплосбыт</a:t>
            </a:r>
            <a:r>
              <a:rPr lang="ru-RU" sz="1200" dirty="0" smtClean="0">
                <a:solidFill>
                  <a:srgbClr val="812F77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», расположено  по адресу: г. Торжок, ул. Карла Маркса, д. 17,   директор  Тихомиров Денис Владимирович, </a:t>
            </a:r>
          </a:p>
          <a:p>
            <a:r>
              <a:rPr lang="ru-RU" sz="1200" dirty="0" smtClean="0">
                <a:solidFill>
                  <a:srgbClr val="812F77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тел. (48251) 9-82-28</a:t>
            </a:r>
            <a:endParaRPr lang="ru-RU" sz="1200" dirty="0" smtClean="0">
              <a:solidFill>
                <a:srgbClr val="812F77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136367" y="6640328"/>
            <a:ext cx="1663541" cy="381437"/>
          </a:xfrm>
        </p:spPr>
        <p:txBody>
          <a:bodyPr/>
          <a:lstStyle/>
          <a:p>
            <a:fld id="{725C68B6-61C2-468F-89AB-4B9F7531AA68}" type="slidenum">
              <a:rPr lang="ru-RU" i="1" smtClean="0"/>
              <a:pPr/>
              <a:t>13</a:t>
            </a:fld>
            <a:endParaRPr lang="ru-RU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3999" y="180001"/>
            <a:ext cx="6480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Характеристика </a:t>
            </a: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города Торжок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/ Инженерные коммуникации</a:t>
            </a:r>
          </a:p>
          <a:p>
            <a:pPr algn="r"/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8915" name="Рисунок 6" descr="mhtml:file://M:\Пискарева\Материалы%20для%20ИНВЕСТИЦ.ПАСПОРТА%20%20в%20упр.РЕГИОНАЛЬНОГО%20РАЗВИТИЯ\V%20Инженерные%20коммуникации\п.3%20Инфраструктура%20связи\Карта%20БиЛайн.mht!http://mobile.beeline.ru/media/design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38914" name="Рисунок 8" descr="mhtml:file://M:\Пискарева\Материалы%20для%20ИНВЕСТИЦ.ПАСПОРТА%20%20в%20упр.РЕГИОНАЛЬНОГО%20РАЗВИТИЯ\V%20Инженерные%20коммуникации\п.3%20Инфраструктура%20связи\Карта%20БиЛайн.mht!http://mobile.beeline.ru/media/design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38913" name="Рисунок 10" descr="mhtml:file://M:\Пискарева\Материалы%20для%20ИНВЕСТИЦ.ПАСПОРТА%20%20в%20упр.РЕГИОНАЛЬНОГО%20РАЗВИТИЯ\V%20Инженерные%20коммуникации\п.3%20Инфраструктура%20связи\Карта%20БиЛайн.mht!http://mobile.beeline.ru/media/design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635773" y="796112"/>
            <a:ext cx="59293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Инженерные коммуникации. Мобильная связь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64335" y="1581930"/>
            <a:ext cx="142876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300" b="1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Зона покрытия</a:t>
            </a:r>
            <a:endParaRPr lang="ru-RU" sz="1300" dirty="0" smtClean="0">
              <a:latin typeface="Segoe Print" pitchFamily="2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5971" y="1153302"/>
            <a:ext cx="114300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0549" y="2010558"/>
            <a:ext cx="1723075" cy="84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65061" y="1153302"/>
            <a:ext cx="85725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6169" y="3153566"/>
            <a:ext cx="328614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45" y="3153566"/>
            <a:ext cx="328614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1459" y="2081996"/>
            <a:ext cx="285752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2897" y="2582062"/>
            <a:ext cx="300039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136367" y="6640328"/>
            <a:ext cx="1663541" cy="381437"/>
          </a:xfrm>
        </p:spPr>
        <p:txBody>
          <a:bodyPr/>
          <a:lstStyle/>
          <a:p>
            <a:fld id="{725C68B6-61C2-468F-89AB-4B9F7531AA68}" type="slidenum">
              <a:rPr lang="ru-RU" i="1" smtClean="0"/>
              <a:pPr/>
              <a:t>14</a:t>
            </a:fld>
            <a:endParaRPr lang="ru-RU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3999" y="180001"/>
            <a:ext cx="6480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Характеристика </a:t>
            </a: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города Торжок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/ Инженерные коммуникации</a:t>
            </a:r>
          </a:p>
          <a:p>
            <a:pPr algn="r"/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8915" name="Рисунок 6" descr="mhtml:file://M:\Пискарева\Материалы%20для%20ИНВЕСТИЦ.ПАСПОРТА%20%20в%20упр.РЕГИОНАЛЬНОГО%20РАЗВИТИЯ\V%20Инженерные%20коммуникации\п.3%20Инфраструктура%20связи\Карта%20БиЛайн.mht!http://mobile.beeline.ru/media/design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38914" name="Рисунок 8" descr="mhtml:file://M:\Пискарева\Материалы%20для%20ИНВЕСТИЦ.ПАСПОРТА%20%20в%20упр.РЕГИОНАЛЬНОГО%20РАЗВИТИЯ\V%20Инженерные%20коммуникации\п.3%20Инфраструктура%20связи\Карта%20БиЛайн.mht!http://mobile.beeline.ru/media/design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38913" name="Рисунок 10" descr="mhtml:file://M:\Пискарева\Материалы%20для%20ИНВЕСТИЦ.ПАСПОРТА%20%20в%20упр.РЕГИОНАЛЬНОГО%20РАЗВИТИЯ\V%20Инженерные%20коммуникации\п.3%20Инфраструктура%20связи\Карта%20БиЛайн.mht!http://mobile.beeline.ru/media/design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635773" y="796112"/>
            <a:ext cx="59293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Инженерные коммуникации. Мобильная связь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64335" y="1439054"/>
            <a:ext cx="142876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300" b="1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Зона покрытия</a:t>
            </a:r>
            <a:endParaRPr lang="ru-RU" sz="1300" dirty="0" smtClean="0">
              <a:latin typeface="Segoe Print" pitchFamily="2" charset="0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0285" y="1224740"/>
            <a:ext cx="1099820" cy="47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45" y="3153566"/>
            <a:ext cx="335758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897" y="1653368"/>
            <a:ext cx="2428892" cy="61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35" y="2296310"/>
            <a:ext cx="22145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Рисунок 22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23523" y="1224740"/>
            <a:ext cx="1805940" cy="40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93426" y="1653368"/>
            <a:ext cx="2143139" cy="53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50549" y="2153434"/>
            <a:ext cx="214314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Рисунок 23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60455" y="3153566"/>
            <a:ext cx="32618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136367" y="6640328"/>
            <a:ext cx="1663541" cy="381437"/>
          </a:xfrm>
        </p:spPr>
        <p:txBody>
          <a:bodyPr/>
          <a:lstStyle/>
          <a:p>
            <a:fld id="{725C68B6-61C2-468F-89AB-4B9F7531AA68}" type="slidenum">
              <a:rPr lang="ru-RU" i="1" smtClean="0"/>
              <a:pPr/>
              <a:t>15</a:t>
            </a:fld>
            <a:endParaRPr lang="ru-RU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3999" y="180001"/>
            <a:ext cx="6480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Характеристика </a:t>
            </a: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города Торжок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/ Инженерные коммуникации</a:t>
            </a:r>
          </a:p>
          <a:p>
            <a:pPr algn="r"/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8915" name="Рисунок 6" descr="mhtml:file://M:\Пискарева\Материалы%20для%20ИНВЕСТИЦ.ПАСПОРТА%20%20в%20упр.РЕГИОНАЛЬНОГО%20РАЗВИТИЯ\V%20Инженерные%20коммуникации\п.3%20Инфраструктура%20связи\Карта%20БиЛайн.mht!http://mobile.beeline.ru/media/design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38914" name="Рисунок 8" descr="mhtml:file://M:\Пискарева\Материалы%20для%20ИНВЕСТИЦ.ПАСПОРТА%20%20в%20упр.РЕГИОНАЛЬНОГО%20РАЗВИТИЯ\V%20Инженерные%20коммуникации\п.3%20Инфраструктура%20связи\Карта%20БиЛайн.mht!http://mobile.beeline.ru/media/design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38913" name="Рисунок 10" descr="mhtml:file://M:\Пискарева\Материалы%20для%20ИНВЕСТИЦ.ПАСПОРТА%20%20в%20упр.РЕГИОНАЛЬНОГО%20РАЗВИТИЯ\V%20Инженерные%20коммуникации\п.3%20Инфраструктура%20связи\Карта%20БиЛайн.mht!http://mobile.beeline.ru/media/design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635773" y="796112"/>
            <a:ext cx="59293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Инженерные коммуникации. Мобильная связь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64335" y="1439054"/>
            <a:ext cx="142876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300" b="1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Зона покрытия</a:t>
            </a:r>
            <a:endParaRPr lang="ru-RU" sz="1300" dirty="0" smtClean="0">
              <a:latin typeface="Segoe Print" pitchFamily="2" charset="0"/>
            </a:endParaRPr>
          </a:p>
        </p:txBody>
      </p:sp>
      <p:pic>
        <p:nvPicPr>
          <p:cNvPr id="20" name="Рисунок 1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1591" y="2724938"/>
            <a:ext cx="392909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1789" y="1224740"/>
            <a:ext cx="743271" cy="5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73" y="2010558"/>
            <a:ext cx="527812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136367" y="6640328"/>
            <a:ext cx="1663541" cy="381437"/>
          </a:xfrm>
        </p:spPr>
        <p:txBody>
          <a:bodyPr/>
          <a:lstStyle/>
          <a:p>
            <a:fld id="{725C68B6-61C2-468F-89AB-4B9F7531AA68}" type="slidenum">
              <a:rPr lang="ru-RU" i="1" smtClean="0"/>
              <a:pPr/>
              <a:t>16</a:t>
            </a:fld>
            <a:endParaRPr lang="ru-RU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3999" y="180001"/>
            <a:ext cx="6480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Характеристика </a:t>
            </a: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города Торжок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/ Тарифы на коммунальные услуги</a:t>
            </a:r>
          </a:p>
          <a:p>
            <a:pPr algn="r"/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8915" name="Рисунок 6" descr="mhtml:file://M:\Пискарева\Материалы%20для%20ИНВЕСТИЦ.ПАСПОРТА%20%20в%20упр.РЕГИОНАЛЬНОГО%20РАЗВИТИЯ\V%20Инженерные%20коммуникации\п.3%20Инфраструктура%20связи\Карта%20БиЛайн.mht!http://mobile.beeline.ru/media/design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38914" name="Рисунок 8" descr="mhtml:file://M:\Пискарева\Материалы%20для%20ИНВЕСТИЦ.ПАСПОРТА%20%20в%20упр.РЕГИОНАЛЬНОГО%20РАЗВИТИЯ\V%20Инженерные%20коммуникации\п.3%20Инфраструктура%20связи\Карта%20БиЛайн.mht!http://mobile.beeline.ru/media/design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38913" name="Рисунок 10" descr="mhtml:file://M:\Пискарева\Материалы%20для%20ИНВЕСТИЦ.ПАСПОРТА%20%20в%20упр.РЕГИОНАЛЬНОГО%20РАЗВИТИЯ\V%20Инженерные%20коммуникации\п.3%20Инфраструктура%20связи\Карта%20БиЛайн.mht!http://mobile.beeline.ru/media/design/blan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50021" y="581798"/>
            <a:ext cx="63579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99"/>
                </a:solidFill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Тарифы на коммунальные услуги для бюджетных и прочих потребителей города Торжка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07143" y="1010428"/>
          <a:ext cx="6715174" cy="5214973"/>
        </p:xfrm>
        <a:graphic>
          <a:graphicData uri="http://schemas.openxmlformats.org/drawingml/2006/table">
            <a:tbl>
              <a:tblPr/>
              <a:tblGrid>
                <a:gridCol w="1285886"/>
                <a:gridCol w="872386"/>
                <a:gridCol w="934435"/>
                <a:gridCol w="757847"/>
                <a:gridCol w="588620"/>
                <a:gridCol w="1138000"/>
                <a:gridCol w="1138000"/>
              </a:tblGrid>
              <a:tr h="169613">
                <a:tc rowSpan="2">
                  <a:txBody>
                    <a:bodyPr/>
                    <a:lstStyle/>
                    <a:p>
                      <a:pPr algn="ctr" fontAlgn="ctr">
                        <a:tabLst>
                          <a:tab pos="1074738" algn="l"/>
                        </a:tabLst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Поставщик услуги</a:t>
                      </a:r>
                    </a:p>
                  </a:txBody>
                  <a:tcPr marL="5157" marR="5157" marT="5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коммунальной услуги</a:t>
                      </a:r>
                    </a:p>
                  </a:txBody>
                  <a:tcPr marL="5157" marR="5157" marT="5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потребители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Приказ РЭК </a:t>
                      </a:r>
                    </a:p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4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01.01.2018-30.06.2018</a:t>
                      </a:r>
                    </a:p>
                  </a:txBody>
                  <a:tcPr marL="5157" marR="5157" marT="5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01.07.2018-31.12.2018</a:t>
                      </a:r>
                    </a:p>
                  </a:txBody>
                  <a:tcPr marL="5157" marR="5157" marT="5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Темп роста тарифа во 2 полугодии 2018 г</a:t>
                      </a:r>
                    </a:p>
                  </a:txBody>
                  <a:tcPr marL="5157" marR="5157" marT="5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1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МУП "Горэнерго"</a:t>
                      </a:r>
                    </a:p>
                  </a:txBody>
                  <a:tcPr marL="5157" marR="5157" marT="5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т/энергия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1657,56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1711,73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103,3%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412-нп от 19.12.2017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ГВС закрытая система</a:t>
                      </a:r>
                    </a:p>
                  </a:txBody>
                  <a:tcPr marL="5157" marR="5157" marT="5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Компонент на т/энергию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2155,4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2586,48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120,0%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579-нп от 27.12.2017</a:t>
                      </a:r>
                    </a:p>
                  </a:txBody>
                  <a:tcPr marL="5157" marR="5157" marT="5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Компонент на холодную воду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12,71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13,09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103,0%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21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МУП "Теплосбыт"</a:t>
                      </a:r>
                    </a:p>
                  </a:txBody>
                  <a:tcPr marL="5157" marR="5157" marT="5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т/энергия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1513,18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1556,22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102,8%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400-нп от 19.12.2017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ГВС закрытая система</a:t>
                      </a:r>
                    </a:p>
                  </a:txBody>
                  <a:tcPr marL="5157" marR="5157" marT="5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Компонент на т/энергию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1539,5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2300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149,4%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579-нп от 29.12.2017</a:t>
                      </a:r>
                    </a:p>
                  </a:txBody>
                  <a:tcPr marL="5157" marR="5157" marT="5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Компонент на холодную воду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12,71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13,09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103,0%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ГВС открытая система</a:t>
                      </a:r>
                    </a:p>
                  </a:txBody>
                  <a:tcPr marL="5157" marR="5157" marT="5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Компонент на т/энергию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1507,42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1936,33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128,5%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571-нп от 27.12.2017</a:t>
                      </a:r>
                    </a:p>
                  </a:txBody>
                  <a:tcPr marL="5157" marR="5157" marT="5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Компонент на холодную воду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10,95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11,3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103,2%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6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МУП "Водоканал"</a:t>
                      </a:r>
                    </a:p>
                  </a:txBody>
                  <a:tcPr marL="5157" marR="5157" marT="5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вода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12,71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13,09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103,0%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325-нп от 19.12.2017</a:t>
                      </a:r>
                    </a:p>
                  </a:txBody>
                  <a:tcPr marL="5157" marR="5157" marT="5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водоотведение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19,9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20,27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101,9%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58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ОП "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ТверьАтомЭнергоСбыт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</a:p>
                  </a:txBody>
                  <a:tcPr marL="5157" marR="5157" marT="5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Электрическая энергия 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одноставочный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тариф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№554-нп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от</a:t>
                      </a: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27.12.2017</a:t>
                      </a:r>
                    </a:p>
                  </a:txBody>
                  <a:tcPr marL="5157" marR="5157" marT="5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2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ООО "Газпром межрегионгаз Тверь"</a:t>
                      </a:r>
                    </a:p>
                  </a:txBody>
                  <a:tcPr marL="5157" marR="5157" marT="5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Природный газ (приготовление пищи и нагрев воды с использованием газовой плиты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№562-нп от 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27.12.2018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57" marR="5157" marT="5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8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Природный газ (отопление )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4000" y="720000"/>
            <a:ext cx="3240000" cy="5860904"/>
          </a:xfrm>
        </p:spPr>
        <p:txBody>
          <a:bodyPr>
            <a:noAutofit/>
          </a:bodyPr>
          <a:lstStyle/>
          <a:p>
            <a:pPr algn="just"/>
            <a:r>
              <a:rPr lang="ru-RU" sz="1100" dirty="0" smtClean="0">
                <a:latin typeface="Garamond" pitchFamily="18" charset="0"/>
              </a:rPr>
              <a:t>Экономическая база города многофункциональна и имеет высокую степень диверсификации. На территории Торжка сосредоточены предприятия промышленности, строительства, транспорта и связи, торговли и общепита, организации по оказанию платных услуг населению (бытовых, культурных, туристических, правовых, медицинских и других). </a:t>
            </a:r>
          </a:p>
          <a:p>
            <a:pPr indent="357188" algn="just"/>
            <a:endParaRPr lang="ru-RU" sz="1100" dirty="0" smtClean="0">
              <a:latin typeface="Garamond" pitchFamily="18" charset="0"/>
            </a:endParaRPr>
          </a:p>
          <a:p>
            <a:pPr marL="179388" indent="107950" algn="just">
              <a:buSzPct val="70000"/>
            </a:pPr>
            <a:endParaRPr lang="ru-RU" sz="1100" dirty="0" smtClean="0">
              <a:latin typeface="Garamond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329554" y="6640328"/>
            <a:ext cx="1663541" cy="381437"/>
          </a:xfrm>
        </p:spPr>
        <p:txBody>
          <a:bodyPr/>
          <a:lstStyle/>
          <a:p>
            <a:pPr algn="l"/>
            <a:fld id="{725C68B6-61C2-468F-89AB-4B9F7531AA68}" type="slidenum">
              <a:rPr lang="ru-RU" i="1" smtClean="0"/>
              <a:pPr algn="l"/>
              <a:t>17</a:t>
            </a:fld>
            <a:endParaRPr lang="ru-RU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0021" y="223865"/>
            <a:ext cx="642941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Характеристика </a:t>
            </a: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города Торжок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/ Отраслевая направленность</a:t>
            </a:r>
          </a:p>
          <a:p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459" y="432000"/>
            <a:ext cx="30718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Garamond" pitchFamily="18" charset="0"/>
              </a:rPr>
              <a:t>Отраслевая  направленность</a:t>
            </a:r>
            <a:endParaRPr lang="ru-RU" sz="1600" dirty="0">
              <a:latin typeface="Garamond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600000" y="720000"/>
            <a:ext cx="3240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100" dirty="0" smtClean="0">
                <a:latin typeface="Garamond" pitchFamily="18" charset="0"/>
              </a:rPr>
              <a:t>Наибольшее влияние на социально-экономическое развитие муниципального образования город Торжок оказывает влияние  промышленное производство, представленное:  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100" dirty="0" smtClean="0">
                <a:latin typeface="Garamond" pitchFamily="18" charset="0"/>
              </a:rPr>
              <a:t>производством транспортных средств и оборудования (ОАО «</a:t>
            </a:r>
            <a:r>
              <a:rPr lang="ru-RU" sz="1100" dirty="0" err="1" smtClean="0">
                <a:latin typeface="Garamond" pitchFamily="18" charset="0"/>
              </a:rPr>
              <a:t>Пожтехника</a:t>
            </a:r>
            <a:r>
              <a:rPr lang="ru-RU" sz="1100" dirty="0" smtClean="0">
                <a:latin typeface="Garamond" pitchFamily="18" charset="0"/>
              </a:rPr>
              <a:t>»</a:t>
            </a:r>
            <a:r>
              <a:rPr lang="en-US" sz="1100" dirty="0" smtClean="0">
                <a:latin typeface="Garamond" pitchFamily="18" charset="0"/>
              </a:rPr>
              <a:t>)</a:t>
            </a:r>
            <a:r>
              <a:rPr lang="ru-RU" sz="1100" dirty="0" smtClean="0">
                <a:latin typeface="Garamond" pitchFamily="18" charset="0"/>
              </a:rPr>
              <a:t>                     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100" dirty="0" smtClean="0">
                <a:latin typeface="Garamond" pitchFamily="18" charset="0"/>
              </a:rPr>
              <a:t>обработкой древесины и производством изделий из дерева (филиал ООО «СТОД» в  городе Торжке – Завод «Талион </a:t>
            </a:r>
            <a:r>
              <a:rPr lang="ru-RU" sz="1100" dirty="0" err="1" smtClean="0">
                <a:latin typeface="Garamond" pitchFamily="18" charset="0"/>
              </a:rPr>
              <a:t>Терра</a:t>
            </a:r>
            <a:r>
              <a:rPr lang="ru-RU" sz="1100" dirty="0" smtClean="0">
                <a:latin typeface="Garamond" pitchFamily="18" charset="0"/>
              </a:rPr>
              <a:t>»);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100" dirty="0" smtClean="0">
                <a:latin typeface="Garamond" pitchFamily="18" charset="0"/>
              </a:rPr>
              <a:t>производством электрооборудования, электронного и оптического оборудования                   (АО «Завод «Марс»);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100" dirty="0" smtClean="0">
                <a:latin typeface="Garamond" pitchFamily="18" charset="0"/>
              </a:rPr>
              <a:t>производством кокса и нефтепродуктов (ТОП  ООО «Шелл Нефть» );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100" dirty="0" smtClean="0">
                <a:latin typeface="Garamond" pitchFamily="18" charset="0"/>
              </a:rPr>
              <a:t>производством прочих неметаллических продуктов (филиал ООО «</a:t>
            </a:r>
            <a:r>
              <a:rPr lang="ru-RU" sz="1100" dirty="0" err="1" smtClean="0">
                <a:latin typeface="Garamond" pitchFamily="18" charset="0"/>
              </a:rPr>
              <a:t>Шидель</a:t>
            </a:r>
            <a:r>
              <a:rPr lang="ru-RU" sz="1100" dirty="0" smtClean="0">
                <a:latin typeface="Garamond" pitchFamily="18" charset="0"/>
              </a:rPr>
              <a:t>»);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100" dirty="0" smtClean="0">
                <a:latin typeface="Garamond" pitchFamily="18" charset="0"/>
              </a:rPr>
              <a:t>Производством изделий из кожи и производством обуви (ЗАО «</a:t>
            </a:r>
            <a:r>
              <a:rPr lang="ru-RU" sz="1100" dirty="0" err="1" smtClean="0">
                <a:latin typeface="Garamond" pitchFamily="18" charset="0"/>
              </a:rPr>
              <a:t>Торжокская</a:t>
            </a:r>
            <a:r>
              <a:rPr lang="ru-RU" sz="1100" dirty="0" smtClean="0">
                <a:latin typeface="Garamond" pitchFamily="18" charset="0"/>
              </a:rPr>
              <a:t> обувная фабрика»); 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100" dirty="0" smtClean="0">
                <a:latin typeface="Garamond" pitchFamily="18" charset="0"/>
              </a:rPr>
              <a:t>производством пищевых продуктов                     (ОАО «Торжокский хлебозавод»,                             АО ТМК «Тверца», ОАО «Торжокский мясокомбинат»);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100" dirty="0" smtClean="0">
                <a:latin typeface="Garamond" pitchFamily="18" charset="0"/>
              </a:rPr>
              <a:t>текстильным и швейным производством               (ОАО «</a:t>
            </a:r>
            <a:r>
              <a:rPr lang="ru-RU" sz="1100" dirty="0" err="1" smtClean="0">
                <a:latin typeface="Garamond" pitchFamily="18" charset="0"/>
              </a:rPr>
              <a:t>Торжокские</a:t>
            </a:r>
            <a:r>
              <a:rPr lang="ru-RU" sz="1100" dirty="0" smtClean="0">
                <a:latin typeface="Garamond" pitchFamily="18" charset="0"/>
              </a:rPr>
              <a:t> </a:t>
            </a:r>
            <a:r>
              <a:rPr lang="ru-RU" sz="1100" dirty="0" err="1" smtClean="0">
                <a:latin typeface="Garamond" pitchFamily="18" charset="0"/>
              </a:rPr>
              <a:t>Золотошвеи</a:t>
            </a:r>
            <a:r>
              <a:rPr lang="ru-RU" sz="1100" dirty="0" smtClean="0">
                <a:latin typeface="Garamond" pitchFamily="18" charset="0"/>
              </a:rPr>
              <a:t>»).  </a:t>
            </a:r>
          </a:p>
          <a:p>
            <a:pPr marL="228600" indent="-228600" algn="just">
              <a:buFont typeface="+mj-lt"/>
              <a:buAutoNum type="arabicPeriod"/>
            </a:pPr>
            <a:endParaRPr lang="ru-RU" sz="1100" dirty="0" smtClean="0">
              <a:latin typeface="Garamond" pitchFamily="18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ru-RU" sz="1100" dirty="0" smtClean="0">
              <a:latin typeface="Garamond" pitchFamily="18" charset="0"/>
            </a:endParaRPr>
          </a:p>
          <a:p>
            <a:pPr marL="228600" indent="-228600" algn="just"/>
            <a:r>
              <a:rPr lang="ru-RU" sz="1100" dirty="0" smtClean="0">
                <a:latin typeface="Garamond" pitchFamily="18" charset="0"/>
              </a:rPr>
              <a:t>          </a:t>
            </a: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35707" y="2153434"/>
            <a:ext cx="363616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812F77"/>
                </a:solidFill>
                <a:effectLst/>
                <a:latin typeface="Garamond" pitchFamily="18" charset="0"/>
                <a:ea typeface="Times New Roman" pitchFamily="18" charset="0"/>
              </a:rPr>
              <a:t>Структура отгрузки товаров собственного производства крупными и средними предприятиям</a:t>
            </a:r>
            <a:r>
              <a:rPr kumimoji="0" lang="ru-RU" sz="1050" b="1" i="0" u="none" strike="noStrike" cap="none" normalizeH="0" dirty="0" smtClean="0">
                <a:ln>
                  <a:noFill/>
                </a:ln>
                <a:solidFill>
                  <a:srgbClr val="812F77"/>
                </a:solidFill>
                <a:effectLst/>
                <a:latin typeface="Garamond" pitchFamily="18" charset="0"/>
                <a:ea typeface="Times New Roman" pitchFamily="18" charset="0"/>
              </a:rPr>
              <a:t> 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812F77"/>
                </a:solidFill>
                <a:effectLst/>
                <a:latin typeface="Garamond" pitchFamily="18" charset="0"/>
                <a:ea typeface="Times New Roman" pitchFamily="18" charset="0"/>
              </a:rPr>
              <a:t>города Торжка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812F77"/>
              </a:solidFill>
              <a:effectLst/>
              <a:latin typeface="Garamond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78583" y="2582065"/>
          <a:ext cx="3357586" cy="3857651"/>
        </p:xfrm>
        <a:graphic>
          <a:graphicData uri="http://schemas.openxmlformats.org/drawingml/2006/table">
            <a:tbl>
              <a:tblPr/>
              <a:tblGrid>
                <a:gridCol w="2222076"/>
                <a:gridCol w="567755"/>
                <a:gridCol w="567755"/>
              </a:tblGrid>
              <a:tr h="153283"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ru-RU" sz="7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Виды экономической деятельности 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Доля, %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2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2016 году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2017 году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Добыча полезных ископаемых, всего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0,2%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Обрабатывающие производства, всего</a:t>
                      </a:r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97,8%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97,2%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т.ч. по основным видам производств 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Производство пищевых продуктов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7,9%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8,2%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Производство одежды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0,0%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0,0%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Производство кожи и изделий из кожи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1,1%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1,6%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69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Обработка древесины и производство изделий из дерева 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17,0%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14,7%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Производство кокса и нефтепродуктов 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57,8%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54,2%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69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Производство химических веществ и химических продуктов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0,2%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0,2%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69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Производство прочей неметаллической минеральной продукции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0,6%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0,5%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Производство металлургическое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0,3%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0,3%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69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Производство компьютеров, электронных и оптических изделий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8,3%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9,4%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Производство машин и оборудования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0,1%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0,0%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69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Производство транспортных средств, прицепов и полуприцепов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4,0%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1,7%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8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производства 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0,5%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0,6%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91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электрической энергией, газом и паром; кондиционирование воздуха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1,6%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1,9%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86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Водоснабжение; водоотведение, организация сбора и утилизация отходов; деятельность по ликвидации загрязнений</a:t>
                      </a:r>
                    </a:p>
                  </a:txBody>
                  <a:tcPr marL="6337" marR="6337" marT="633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0,6%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0,6%</a:t>
                      </a:r>
                    </a:p>
                  </a:txBody>
                  <a:tcPr marL="6337" marR="6337" marT="63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Пожарная тех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9288" y="2653500"/>
            <a:ext cx="5210175" cy="1400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136367" y="6640328"/>
            <a:ext cx="1663541" cy="381437"/>
          </a:xfrm>
        </p:spPr>
        <p:txBody>
          <a:bodyPr/>
          <a:lstStyle/>
          <a:p>
            <a:fld id="{725C68B6-61C2-468F-89AB-4B9F7531AA68}" type="slidenum">
              <a:rPr lang="ru-RU" i="1" smtClean="0">
                <a:solidFill>
                  <a:schemeClr val="bg1">
                    <a:lumMod val="50000"/>
                  </a:schemeClr>
                </a:solidFill>
              </a:rPr>
              <a:pPr/>
              <a:t>18</a:t>
            </a:fld>
            <a:endParaRPr lang="ru-RU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4000" y="180000"/>
            <a:ext cx="6480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Характеристика </a:t>
            </a: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города Торжок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/ Отраслевая направленность</a:t>
            </a:r>
          </a:p>
          <a:p>
            <a:pPr algn="r"/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350021" y="4236006"/>
            <a:ext cx="3071834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100" b="1" dirty="0" smtClean="0">
                <a:latin typeface="Garamond" pitchFamily="18" charset="0"/>
              </a:rPr>
              <a:t>Основной вид экономической деятельности:  </a:t>
            </a:r>
            <a:r>
              <a:rPr lang="ru-RU" sz="1100" dirty="0" smtClean="0">
                <a:latin typeface="Garamond" pitchFamily="18" charset="0"/>
              </a:rPr>
              <a:t>          </a:t>
            </a:r>
          </a:p>
          <a:p>
            <a:pPr algn="just"/>
            <a:r>
              <a:rPr lang="ru-RU" sz="1100" dirty="0" smtClean="0">
                <a:latin typeface="Garamond" pitchFamily="18" charset="0"/>
              </a:rPr>
              <a:t>производство транспортных средств и </a:t>
            </a:r>
          </a:p>
          <a:p>
            <a:pPr algn="just"/>
            <a:r>
              <a:rPr lang="ru-RU" sz="1100" dirty="0" smtClean="0">
                <a:latin typeface="Garamond" pitchFamily="18" charset="0"/>
              </a:rPr>
              <a:t>оборудования</a:t>
            </a:r>
          </a:p>
          <a:p>
            <a:pPr algn="just"/>
            <a:endParaRPr lang="ru-RU" sz="1100" dirty="0" smtClean="0">
              <a:latin typeface="Garamond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7169" y="2653500"/>
            <a:ext cx="7129463" cy="28800"/>
          </a:xfrm>
          <a:prstGeom prst="rect">
            <a:avLst/>
          </a:prstGeom>
          <a:solidFill>
            <a:srgbClr val="812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12F77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36103" y="510360"/>
            <a:ext cx="364333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Garamond" pitchFamily="18" charset="0"/>
              </a:rPr>
              <a:t>Филиал ООО «СТОД» в г. Торжке завод «</a:t>
            </a:r>
            <a:r>
              <a:rPr lang="ru-RU" sz="1400" b="1" dirty="0" err="1" smtClean="0">
                <a:latin typeface="Garamond" pitchFamily="18" charset="0"/>
              </a:rPr>
              <a:t>Талион-Терра</a:t>
            </a:r>
            <a:r>
              <a:rPr lang="ru-RU" sz="1400" b="1" dirty="0" smtClean="0">
                <a:latin typeface="Garamond" pitchFamily="18" charset="0"/>
              </a:rPr>
              <a:t>»</a:t>
            </a:r>
          </a:p>
          <a:p>
            <a:pPr algn="just"/>
            <a:endParaRPr lang="ru-RU" sz="1100" b="1" dirty="0" smtClean="0">
              <a:latin typeface="Garamond" pitchFamily="18" charset="0"/>
            </a:endParaRPr>
          </a:p>
          <a:p>
            <a:pPr algn="just"/>
            <a:r>
              <a:rPr lang="ru-RU" sz="1100" b="1" dirty="0" smtClean="0">
                <a:latin typeface="Garamond" pitchFamily="18" charset="0"/>
              </a:rPr>
              <a:t>Основной вид экономической деятельности: </a:t>
            </a:r>
            <a:r>
              <a:rPr lang="ru-RU" sz="1100" dirty="0" smtClean="0">
                <a:latin typeface="Garamond" pitchFamily="18" charset="0"/>
              </a:rPr>
              <a:t>обработка древесины и производство изделий из дерева </a:t>
            </a:r>
          </a:p>
          <a:p>
            <a:pPr algn="just"/>
            <a:endParaRPr lang="ru-RU" sz="1100" dirty="0" smtClean="0">
              <a:latin typeface="Garamond" pitchFamily="18" charset="0"/>
            </a:endParaRPr>
          </a:p>
          <a:p>
            <a:pPr algn="just"/>
            <a:r>
              <a:rPr lang="ru-RU" sz="1100" b="1" dirty="0" smtClean="0">
                <a:latin typeface="Garamond" pitchFamily="18" charset="0"/>
              </a:rPr>
              <a:t>Основной вид продукции:</a:t>
            </a:r>
          </a:p>
          <a:p>
            <a:pPr algn="just"/>
            <a:r>
              <a:rPr lang="ru-RU" sz="1100" dirty="0" smtClean="0">
                <a:latin typeface="Garamond" pitchFamily="18" charset="0"/>
              </a:rPr>
              <a:t>производство клееного бруса из шпона хвойных пород LVL и производство древесных топливных гранул (ДТГ)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21855" y="4225136"/>
            <a:ext cx="30003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 smtClean="0">
                <a:latin typeface="Garamond" pitchFamily="18" charset="0"/>
              </a:rPr>
              <a:t>Основной вид продукции: </a:t>
            </a:r>
          </a:p>
          <a:p>
            <a:pPr algn="just"/>
            <a:r>
              <a:rPr lang="ru-RU" sz="1100" dirty="0" smtClean="0">
                <a:latin typeface="Garamond" pitchFamily="18" charset="0"/>
              </a:rPr>
              <a:t>пожарные машины, машины для городского коммунальные хозяйства, </a:t>
            </a:r>
            <a:r>
              <a:rPr lang="ru-RU" sz="1100" dirty="0" err="1" smtClean="0">
                <a:latin typeface="Garamond" pitchFamily="18" charset="0"/>
              </a:rPr>
              <a:t>автолестницы</a:t>
            </a:r>
            <a:r>
              <a:rPr lang="ru-RU" sz="1100" dirty="0" smtClean="0">
                <a:latin typeface="Garamond" pitchFamily="18" charset="0"/>
              </a:rPr>
              <a:t> и автоподъемники, огнетушители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78583" y="3939384"/>
            <a:ext cx="28575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ОАО «</a:t>
            </a:r>
            <a:r>
              <a:rPr kumimoji="0" lang="ru-RU" sz="14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Пожтехника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4939516"/>
            <a:ext cx="7129463" cy="28800"/>
          </a:xfrm>
          <a:prstGeom prst="rect">
            <a:avLst/>
          </a:prstGeom>
          <a:solidFill>
            <a:srgbClr val="812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850483" y="5010954"/>
            <a:ext cx="16818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Garamond" pitchFamily="18" charset="0"/>
              </a:rPr>
              <a:t>АО «Завод «Марс»</a:t>
            </a:r>
            <a:endParaRPr lang="ru-RU" sz="1400" b="1" dirty="0">
              <a:latin typeface="Garamond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78979" y="5368144"/>
            <a:ext cx="356235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b="1" dirty="0" smtClean="0">
                <a:latin typeface="Garamond" pitchFamily="18" charset="0"/>
              </a:rPr>
              <a:t>Основной вид экономической деятельности:</a:t>
            </a:r>
          </a:p>
          <a:p>
            <a:r>
              <a:rPr lang="ru-RU" sz="1100" dirty="0" smtClean="0">
                <a:latin typeface="Garamond" pitchFamily="18" charset="0"/>
              </a:rPr>
              <a:t>производство электрооборудования, электронного и оптического оборудования</a:t>
            </a:r>
          </a:p>
          <a:p>
            <a:endParaRPr lang="ru-RU" sz="1100" dirty="0" smtClean="0">
              <a:latin typeface="Garamond" pitchFamily="18" charset="0"/>
            </a:endParaRPr>
          </a:p>
          <a:p>
            <a:r>
              <a:rPr lang="ru-RU" sz="1100" b="1" dirty="0" smtClean="0">
                <a:latin typeface="Garamond" pitchFamily="18" charset="0"/>
              </a:rPr>
              <a:t>Основной вид продукции: </a:t>
            </a:r>
          </a:p>
          <a:p>
            <a:r>
              <a:rPr lang="ru-RU" sz="1100" dirty="0" smtClean="0">
                <a:latin typeface="Garamond" pitchFamily="18" charset="0"/>
              </a:rPr>
              <a:t>корпуса и комплектующие детали на заказ для нефтегазовой промышленности, армии </a:t>
            </a:r>
          </a:p>
          <a:p>
            <a:r>
              <a:rPr lang="ru-RU" sz="1100" b="1" dirty="0" smtClean="0">
                <a:latin typeface="Garamond" pitchFamily="18" charset="0"/>
              </a:rPr>
              <a:t> </a:t>
            </a:r>
            <a:endParaRPr lang="ru-RU" sz="1100" b="1" dirty="0">
              <a:latin typeface="Garamond" pitchFamily="18" charset="0"/>
            </a:endParaRPr>
          </a:p>
        </p:txBody>
      </p:sp>
      <p:pic>
        <p:nvPicPr>
          <p:cNvPr id="1027" name="Picture 3" descr="D:\Мои документы\АНАЛИЗ\Картиночки\1341424563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45" y="367484"/>
            <a:ext cx="2857519" cy="2147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АНАЛИЗ\Картиночки\main_pic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59" y="5010954"/>
            <a:ext cx="2643206" cy="2096944"/>
          </a:xfrm>
          <a:prstGeom prst="rect">
            <a:avLst/>
          </a:prstGeom>
          <a:noFill/>
        </p:spPr>
      </p:pic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207145" y="4725202"/>
            <a:ext cx="406479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</a:rPr>
              <a:t>Телефон: 8 (48251) 970-70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064666" y="2367748"/>
            <a:ext cx="406479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</a:rPr>
              <a:t>Телефон: 8 (48251) 277-05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3064666" y="6725466"/>
            <a:ext cx="406479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</a:rPr>
              <a:t>Телефон: 8 (48251) 550-35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136367" y="6640328"/>
            <a:ext cx="1663541" cy="381437"/>
          </a:xfrm>
        </p:spPr>
        <p:txBody>
          <a:bodyPr/>
          <a:lstStyle/>
          <a:p>
            <a:fld id="{725C68B6-61C2-468F-89AB-4B9F7531AA68}" type="slidenum">
              <a:rPr lang="ru-RU" i="1" smtClean="0">
                <a:solidFill>
                  <a:schemeClr val="bg1">
                    <a:lumMod val="50000"/>
                  </a:schemeClr>
                </a:solidFill>
              </a:rPr>
              <a:pPr/>
              <a:t>19</a:t>
            </a:fld>
            <a:endParaRPr lang="ru-RU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4000" y="180000"/>
            <a:ext cx="6480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Характеристика </a:t>
            </a: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города Торжок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/ Отраслевая направленность</a:t>
            </a:r>
          </a:p>
          <a:p>
            <a:pPr algn="r"/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367748"/>
            <a:ext cx="7129463" cy="28800"/>
          </a:xfrm>
          <a:prstGeom prst="rect">
            <a:avLst/>
          </a:prstGeom>
          <a:solidFill>
            <a:srgbClr val="812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421855" y="581798"/>
            <a:ext cx="32861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Garamond" pitchFamily="18" charset="0"/>
              </a:rPr>
              <a:t>ОАО «</a:t>
            </a:r>
            <a:r>
              <a:rPr lang="ru-RU" sz="1400" b="1" dirty="0" err="1" smtClean="0">
                <a:latin typeface="Garamond" pitchFamily="18" charset="0"/>
              </a:rPr>
              <a:t>Торжокские</a:t>
            </a:r>
            <a:r>
              <a:rPr lang="ru-RU" sz="1400" b="1" dirty="0" smtClean="0">
                <a:latin typeface="Garamond" pitchFamily="18" charset="0"/>
              </a:rPr>
              <a:t> </a:t>
            </a:r>
            <a:r>
              <a:rPr lang="ru-RU" sz="1400" b="1" dirty="0" err="1" smtClean="0">
                <a:latin typeface="Garamond" pitchFamily="18" charset="0"/>
              </a:rPr>
              <a:t>золотошвеи</a:t>
            </a:r>
            <a:r>
              <a:rPr lang="ru-RU" sz="1400" b="1" dirty="0" smtClean="0">
                <a:latin typeface="Garamond" pitchFamily="18" charset="0"/>
              </a:rPr>
              <a:t>»</a:t>
            </a:r>
          </a:p>
          <a:p>
            <a:pPr algn="just"/>
            <a:endParaRPr lang="ru-RU" sz="1100" b="1" dirty="0" smtClean="0">
              <a:latin typeface="Garamond" pitchFamily="18" charset="0"/>
            </a:endParaRPr>
          </a:p>
          <a:p>
            <a:pPr algn="just"/>
            <a:r>
              <a:rPr lang="ru-RU" sz="1100" b="1" dirty="0" smtClean="0">
                <a:latin typeface="Garamond" pitchFamily="18" charset="0"/>
              </a:rPr>
              <a:t>Основной вид экономической деятельности: </a:t>
            </a:r>
            <a:r>
              <a:rPr lang="ru-RU" sz="1100" dirty="0" smtClean="0">
                <a:latin typeface="Garamond" pitchFamily="18" charset="0"/>
              </a:rPr>
              <a:t>текстильное и швейное производство</a:t>
            </a:r>
          </a:p>
          <a:p>
            <a:pPr algn="just"/>
            <a:endParaRPr lang="ru-RU" sz="1100" dirty="0" smtClean="0">
              <a:latin typeface="Garamond" pitchFamily="18" charset="0"/>
            </a:endParaRPr>
          </a:p>
          <a:p>
            <a:pPr algn="just"/>
            <a:r>
              <a:rPr lang="ru-RU" sz="1100" b="1" dirty="0" smtClean="0">
                <a:latin typeface="Garamond" pitchFamily="18" charset="0"/>
              </a:rPr>
              <a:t>Основной вид продукции:</a:t>
            </a:r>
          </a:p>
          <a:p>
            <a:pPr algn="just"/>
            <a:r>
              <a:rPr lang="ru-RU" sz="1100" dirty="0" smtClean="0">
                <a:latin typeface="Garamond" pitchFamily="18" charset="0"/>
              </a:rPr>
              <a:t>строчевышитые изделия художественного промысла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4368012"/>
            <a:ext cx="7129463" cy="28800"/>
          </a:xfrm>
          <a:prstGeom prst="rect">
            <a:avLst/>
          </a:prstGeom>
          <a:solidFill>
            <a:srgbClr val="812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Мои документы\АНАЛИЗ\Картиночки\Золото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45" y="367484"/>
            <a:ext cx="2428892" cy="1816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35707" y="2510624"/>
            <a:ext cx="3214710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Garamond" pitchFamily="18" charset="0"/>
              </a:rPr>
              <a:t>ООО «</a:t>
            </a:r>
            <a:r>
              <a:rPr lang="ru-RU" sz="1400" b="1" dirty="0" err="1" smtClean="0">
                <a:latin typeface="Garamond" pitchFamily="18" charset="0"/>
              </a:rPr>
              <a:t>Торжокское</a:t>
            </a:r>
            <a:r>
              <a:rPr lang="ru-RU" sz="1400" b="1" dirty="0" smtClean="0">
                <a:latin typeface="Garamond" pitchFamily="18" charset="0"/>
              </a:rPr>
              <a:t> предприятие щеточных изделий»</a:t>
            </a:r>
          </a:p>
          <a:p>
            <a:pPr algn="just"/>
            <a:endParaRPr lang="ru-RU" sz="1400" b="1" dirty="0" smtClean="0">
              <a:latin typeface="Garamond" pitchFamily="18" charset="0"/>
            </a:endParaRPr>
          </a:p>
          <a:p>
            <a:pPr algn="just"/>
            <a:r>
              <a:rPr lang="ru-RU" sz="1100" b="1" dirty="0" smtClean="0">
                <a:latin typeface="Garamond" pitchFamily="18" charset="0"/>
              </a:rPr>
              <a:t>Основной вид экономической деятельности: </a:t>
            </a:r>
            <a:r>
              <a:rPr lang="ru-RU" sz="1100" dirty="0" smtClean="0">
                <a:latin typeface="Garamond" pitchFamily="18" charset="0"/>
              </a:rPr>
              <a:t>прочие производства</a:t>
            </a:r>
          </a:p>
          <a:p>
            <a:pPr algn="just"/>
            <a:endParaRPr lang="ru-RU" sz="1100" dirty="0" smtClean="0">
              <a:latin typeface="Garamond" pitchFamily="18" charset="0"/>
            </a:endParaRPr>
          </a:p>
          <a:p>
            <a:pPr algn="just"/>
            <a:r>
              <a:rPr lang="ru-RU" sz="1100" b="1" dirty="0" smtClean="0">
                <a:latin typeface="Garamond" pitchFamily="18" charset="0"/>
              </a:rPr>
              <a:t>Основной вид продукции:</a:t>
            </a:r>
          </a:p>
          <a:p>
            <a:pPr algn="just"/>
            <a:r>
              <a:rPr lang="ru-RU" sz="1100" dirty="0" smtClean="0">
                <a:latin typeface="Garamond" pitchFamily="18" charset="0"/>
              </a:rPr>
              <a:t>щетки промышленного и бытового назначения</a:t>
            </a:r>
          </a:p>
        </p:txBody>
      </p:sp>
      <p:pic>
        <p:nvPicPr>
          <p:cNvPr id="3079" name="Picture 7" descr="&amp;Icy;&amp;kcy;&amp;ocy;&amp;ncy;&amp;kcy;&amp;acy; &amp;icy;&amp;zcy;&amp;dcy;&amp;iecy;&amp;lcy;&amp;icy;&amp;y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9111" y="2510623"/>
            <a:ext cx="2428892" cy="1804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3207541" y="2010558"/>
            <a:ext cx="35719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</a:rPr>
              <a:t>Телефон: 8 (48251) 968-95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135707" y="4010822"/>
            <a:ext cx="35719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</a:rPr>
              <a:t>Телефон: 8 (48251) 921-51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78979" y="4439450"/>
            <a:ext cx="37063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Garamond" pitchFamily="18" charset="0"/>
              </a:rPr>
              <a:t>ЗАО «</a:t>
            </a:r>
            <a:r>
              <a:rPr lang="ru-RU" sz="1400" b="1" dirty="0" err="1" smtClean="0">
                <a:latin typeface="Garamond" pitchFamily="18" charset="0"/>
              </a:rPr>
              <a:t>Торжокская</a:t>
            </a:r>
            <a:r>
              <a:rPr lang="ru-RU" sz="1400" b="1" dirty="0" smtClean="0">
                <a:latin typeface="Garamond" pitchFamily="18" charset="0"/>
              </a:rPr>
              <a:t> обувная фабрика»</a:t>
            </a:r>
            <a:endParaRPr lang="ru-RU" sz="1400" b="1" dirty="0">
              <a:latin typeface="Garamond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21855" y="4868078"/>
            <a:ext cx="356235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b="1" dirty="0" smtClean="0">
                <a:latin typeface="Garamond" pitchFamily="18" charset="0"/>
              </a:rPr>
              <a:t>Основной вид экономической деятельности:</a:t>
            </a:r>
          </a:p>
          <a:p>
            <a:r>
              <a:rPr lang="ru-RU" sz="1100" dirty="0" smtClean="0">
                <a:latin typeface="Garamond" pitchFamily="18" charset="0"/>
              </a:rPr>
              <a:t>производство кожи, изделий из кожи и производство обуви</a:t>
            </a:r>
          </a:p>
          <a:p>
            <a:endParaRPr lang="ru-RU" sz="1100" dirty="0" smtClean="0">
              <a:latin typeface="Garamond" pitchFamily="18" charset="0"/>
            </a:endParaRPr>
          </a:p>
          <a:p>
            <a:r>
              <a:rPr lang="ru-RU" sz="1100" b="1" dirty="0" smtClean="0">
                <a:latin typeface="Garamond" pitchFamily="18" charset="0"/>
              </a:rPr>
              <a:t>Основной вид продукции: </a:t>
            </a:r>
          </a:p>
          <a:p>
            <a:r>
              <a:rPr lang="ru-RU" sz="1100" dirty="0" smtClean="0">
                <a:latin typeface="Garamond" pitchFamily="18" charset="0"/>
              </a:rPr>
              <a:t>специальные виды обуви</a:t>
            </a:r>
            <a:r>
              <a:rPr lang="ru-RU" sz="1100" b="1" dirty="0" smtClean="0">
                <a:latin typeface="Garamond" pitchFamily="18" charset="0"/>
              </a:rPr>
              <a:t> </a:t>
            </a:r>
            <a:endParaRPr lang="ru-RU" sz="1100" b="1" dirty="0">
              <a:latin typeface="Garamond" pitchFamily="18" charset="0"/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3064666" y="6225400"/>
            <a:ext cx="406479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</a:rPr>
              <a:t>Телефон: 8 (48251)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</a:rPr>
              <a:t>917-69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pic>
        <p:nvPicPr>
          <p:cNvPr id="24" name="Picture 4" descr="D:\Мои документы\АНАЛИЗ\Картиночки\proisvodstvo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45" y="4582326"/>
            <a:ext cx="2428892" cy="1776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" y="6067341"/>
            <a:ext cx="184731" cy="37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" y="0"/>
            <a:ext cx="65" cy="55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2406"/>
          <a:stretch>
            <a:fillRect/>
          </a:stretch>
        </p:blipFill>
        <p:spPr bwMode="auto">
          <a:xfrm>
            <a:off x="0" y="0"/>
            <a:ext cx="7565259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329554" y="6640328"/>
            <a:ext cx="1663541" cy="381437"/>
          </a:xfrm>
        </p:spPr>
        <p:txBody>
          <a:bodyPr/>
          <a:lstStyle/>
          <a:p>
            <a:pPr algn="l"/>
            <a:fld id="{725C68B6-61C2-468F-89AB-4B9F7531AA68}" type="slidenum">
              <a:rPr lang="ru-RU" i="1" smtClean="0">
                <a:solidFill>
                  <a:schemeClr val="bg1">
                    <a:lumMod val="50000"/>
                  </a:schemeClr>
                </a:solidFill>
              </a:rPr>
              <a:pPr algn="l"/>
              <a:t>20</a:t>
            </a:fld>
            <a:endParaRPr lang="ru-RU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4000" y="180000"/>
            <a:ext cx="6480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Характеристика </a:t>
            </a: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города Торжок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/ Отраслевая направленность</a:t>
            </a:r>
          </a:p>
          <a:p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3779045" y="3725070"/>
            <a:ext cx="3071834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100" b="1" dirty="0" smtClean="0">
                <a:latin typeface="Garamond" pitchFamily="18" charset="0"/>
              </a:rPr>
              <a:t>Основной вид экономической деятельности:  </a:t>
            </a:r>
            <a:r>
              <a:rPr lang="ru-RU" sz="1100" dirty="0" smtClean="0">
                <a:latin typeface="Garamond" pitchFamily="18" charset="0"/>
              </a:rPr>
              <a:t>          </a:t>
            </a:r>
          </a:p>
          <a:p>
            <a:pPr algn="just"/>
            <a:r>
              <a:rPr lang="ru-RU" sz="1100" dirty="0" smtClean="0">
                <a:latin typeface="Garamond" pitchFamily="18" charset="0"/>
              </a:rPr>
              <a:t>производство пищевых продуктов</a:t>
            </a:r>
          </a:p>
          <a:p>
            <a:pPr algn="just"/>
            <a:endParaRPr lang="ru-RU" sz="1100" dirty="0" smtClean="0">
              <a:latin typeface="Garamond" pitchFamily="18" charset="0"/>
            </a:endParaRPr>
          </a:p>
          <a:p>
            <a:pPr algn="just"/>
            <a:r>
              <a:rPr lang="ru-RU" sz="1100" b="1" dirty="0" smtClean="0">
                <a:latin typeface="Garamond" pitchFamily="18" charset="0"/>
              </a:rPr>
              <a:t>Основной вид продукции: </a:t>
            </a:r>
          </a:p>
          <a:p>
            <a:pPr algn="just"/>
            <a:r>
              <a:rPr lang="ru-RU" sz="1100" dirty="0" smtClean="0">
                <a:latin typeface="Garamond" pitchFamily="18" charset="0"/>
              </a:rPr>
              <a:t>мясопродукты</a:t>
            </a:r>
            <a:endParaRPr kumimoji="0" lang="ru-RU" sz="11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707607" y="3225004"/>
            <a:ext cx="30003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ОАО «</a:t>
            </a:r>
            <a:r>
              <a:rPr lang="ru-RU" sz="1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Торжокский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мясокомбинат»</a:t>
            </a:r>
            <a:endParaRPr kumimoji="0" lang="ru-RU" sz="1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010954"/>
            <a:ext cx="7129463" cy="28800"/>
          </a:xfrm>
          <a:prstGeom prst="rect">
            <a:avLst/>
          </a:prstGeom>
          <a:solidFill>
            <a:srgbClr val="812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07145" y="5439582"/>
            <a:ext cx="37790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Garamond" pitchFamily="18" charset="0"/>
              </a:rPr>
              <a:t>    АО ТМК «Тверца»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92897" y="5725334"/>
            <a:ext cx="356235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b="1" dirty="0" smtClean="0">
                <a:latin typeface="Garamond" pitchFamily="18" charset="0"/>
              </a:rPr>
              <a:t>Основной вид экономической деятельности:</a:t>
            </a:r>
          </a:p>
          <a:p>
            <a:r>
              <a:rPr lang="ru-RU" sz="1100" dirty="0" smtClean="0">
                <a:latin typeface="Garamond" pitchFamily="18" charset="0"/>
              </a:rPr>
              <a:t>производство пищевых продуктов</a:t>
            </a:r>
          </a:p>
          <a:p>
            <a:endParaRPr lang="ru-RU" sz="1100" dirty="0" smtClean="0">
              <a:latin typeface="Garamond" pitchFamily="18" charset="0"/>
            </a:endParaRPr>
          </a:p>
          <a:p>
            <a:r>
              <a:rPr lang="ru-RU" sz="1100" b="1" dirty="0" smtClean="0">
                <a:latin typeface="Garamond" pitchFamily="18" charset="0"/>
              </a:rPr>
              <a:t>Основной вид продукции: </a:t>
            </a:r>
          </a:p>
          <a:p>
            <a:r>
              <a:rPr lang="ru-RU" sz="1100" dirty="0" smtClean="0">
                <a:latin typeface="Garamond" pitchFamily="18" charset="0"/>
              </a:rPr>
              <a:t>молочная продукция</a:t>
            </a:r>
            <a:endParaRPr lang="ru-RU" sz="1100" b="1" dirty="0">
              <a:latin typeface="Garamond" pitchFamily="18" charset="0"/>
            </a:endParaRPr>
          </a:p>
        </p:txBody>
      </p:sp>
      <p:pic>
        <p:nvPicPr>
          <p:cNvPr id="12296" name="Picture 8" descr="http://im5-tub-ru.yandex.net/i?id=7270477-55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2119" y="5511020"/>
            <a:ext cx="1581005" cy="1285884"/>
          </a:xfrm>
          <a:prstGeom prst="rect">
            <a:avLst/>
          </a:prstGeom>
          <a:noFill/>
        </p:spPr>
      </p:pic>
      <p:pic>
        <p:nvPicPr>
          <p:cNvPr id="12298" name="Picture 10" descr="http://im1-tub-ru.yandex.net/i?id=262009224-44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797" y="5582458"/>
            <a:ext cx="1618838" cy="1208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302" name="Picture 14" descr="http://groupava1.mycdn.me/getImage?photoId=545677935798&amp;photoType=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897" y="3225004"/>
            <a:ext cx="1643074" cy="16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35707" y="6654028"/>
            <a:ext cx="406479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</a:rPr>
              <a:t>Телефон: 8 (48251) 914-52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921789" y="4653764"/>
            <a:ext cx="406479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</a:rPr>
              <a:t>Телефон: 8 (48251) 914-65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939252"/>
            <a:ext cx="7129463" cy="28800"/>
          </a:xfrm>
          <a:prstGeom prst="rect">
            <a:avLst/>
          </a:prstGeom>
          <a:solidFill>
            <a:srgbClr val="812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438922"/>
            <a:ext cx="7129463" cy="28800"/>
          </a:xfrm>
          <a:prstGeom prst="rect">
            <a:avLst/>
          </a:prstGeom>
          <a:solidFill>
            <a:srgbClr val="812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4" descr="D:\Мои документы\АНАЛИЗ\Картиночки\Хлеб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36301" y="796112"/>
            <a:ext cx="2184755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278583" y="581798"/>
            <a:ext cx="37790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Garamond" pitchFamily="18" charset="0"/>
              </a:rPr>
              <a:t>ОАО «</a:t>
            </a:r>
            <a:r>
              <a:rPr lang="ru-RU" sz="1400" b="1" dirty="0" err="1" smtClean="0">
                <a:latin typeface="Garamond" pitchFamily="18" charset="0"/>
              </a:rPr>
              <a:t>Торжокский</a:t>
            </a:r>
            <a:r>
              <a:rPr lang="ru-RU" sz="1400" b="1" dirty="0" smtClean="0">
                <a:latin typeface="Garamond" pitchFamily="18" charset="0"/>
              </a:rPr>
              <a:t> хлебозавод»</a:t>
            </a:r>
            <a:endParaRPr lang="ru-RU" sz="1400" b="1" dirty="0">
              <a:latin typeface="Garamond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0021" y="1081864"/>
            <a:ext cx="356235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b="1" dirty="0" smtClean="0">
                <a:latin typeface="Garamond" pitchFamily="18" charset="0"/>
              </a:rPr>
              <a:t>Основной вид экономической деятельности:</a:t>
            </a:r>
          </a:p>
          <a:p>
            <a:r>
              <a:rPr lang="ru-RU" sz="1100" dirty="0" smtClean="0">
                <a:latin typeface="Garamond" pitchFamily="18" charset="0"/>
              </a:rPr>
              <a:t>производство пищевых продуктов</a:t>
            </a:r>
          </a:p>
          <a:p>
            <a:endParaRPr lang="ru-RU" sz="1100" dirty="0" smtClean="0">
              <a:latin typeface="Garamond" pitchFamily="18" charset="0"/>
            </a:endParaRPr>
          </a:p>
          <a:p>
            <a:endParaRPr lang="ru-RU" sz="1100" dirty="0" smtClean="0">
              <a:latin typeface="Garamond" pitchFamily="18" charset="0"/>
            </a:endParaRPr>
          </a:p>
          <a:p>
            <a:r>
              <a:rPr lang="ru-RU" sz="1100" b="1" dirty="0" smtClean="0">
                <a:latin typeface="Garamond" pitchFamily="18" charset="0"/>
              </a:rPr>
              <a:t>Основной вид продукции: </a:t>
            </a:r>
          </a:p>
          <a:p>
            <a:r>
              <a:rPr lang="ru-RU" sz="1100" dirty="0" smtClean="0">
                <a:latin typeface="Garamond" pitchFamily="18" charset="0"/>
              </a:rPr>
              <a:t>хлебобулочная и кондитерская продукция</a:t>
            </a:r>
            <a:endParaRPr lang="ru-RU" sz="1100" b="1" dirty="0">
              <a:latin typeface="Garamond" pitchFamily="18" charset="0"/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492897" y="2439186"/>
            <a:ext cx="35719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</a:rPr>
              <a:t>Телефон: 8 (48251) 968-51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2" descr="\\Server\обмен\Пискарева\ФОТО\Изображение 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59" y="796126"/>
            <a:ext cx="2945583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1" name="Picture 3" descr="D:\Рабочая папка\паспорта\г. Торжок\VI Отраслевая направленность МО\фото предприятий\фото Шелл\Общий вид площад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6235" y="3082128"/>
            <a:ext cx="2714644" cy="2041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136367" y="6640328"/>
            <a:ext cx="1663541" cy="381437"/>
          </a:xfrm>
        </p:spPr>
        <p:txBody>
          <a:bodyPr/>
          <a:lstStyle/>
          <a:p>
            <a:fld id="{725C68B6-61C2-468F-89AB-4B9F7531AA68}" type="slidenum">
              <a:rPr lang="ru-RU" i="1" smtClean="0">
                <a:solidFill>
                  <a:schemeClr val="bg1">
                    <a:lumMod val="85000"/>
                  </a:schemeClr>
                </a:solidFill>
              </a:rPr>
              <a:pPr/>
              <a:t>21</a:t>
            </a:fld>
            <a:endParaRPr lang="ru-RU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4000" y="180000"/>
            <a:ext cx="6480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Характеристика </a:t>
            </a: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города Торжок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/ Отраслевая направленность</a:t>
            </a:r>
          </a:p>
          <a:p>
            <a:pPr algn="r"/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082128"/>
            <a:ext cx="7129463" cy="28800"/>
          </a:xfrm>
          <a:prstGeom prst="rect">
            <a:avLst/>
          </a:prstGeom>
          <a:solidFill>
            <a:srgbClr val="812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64731" y="867550"/>
            <a:ext cx="3286148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Garamond" pitchFamily="18" charset="0"/>
              </a:rPr>
              <a:t> Филиал ООО «</a:t>
            </a:r>
            <a:r>
              <a:rPr lang="ru-RU" sz="1400" b="1" dirty="0" err="1" smtClean="0">
                <a:latin typeface="Garamond" pitchFamily="18" charset="0"/>
              </a:rPr>
              <a:t>Шидель</a:t>
            </a:r>
            <a:r>
              <a:rPr lang="ru-RU" sz="1400" b="1" dirty="0" smtClean="0">
                <a:latin typeface="Garamond" pitchFamily="18" charset="0"/>
              </a:rPr>
              <a:t>»</a:t>
            </a:r>
          </a:p>
          <a:p>
            <a:pPr algn="just"/>
            <a:endParaRPr lang="ru-RU" sz="1100" dirty="0" smtClean="0">
              <a:latin typeface="Garamond" pitchFamily="18" charset="0"/>
            </a:endParaRPr>
          </a:p>
          <a:p>
            <a:pPr algn="just"/>
            <a:r>
              <a:rPr lang="ru-RU" sz="1100" b="1" dirty="0" smtClean="0">
                <a:latin typeface="Garamond" pitchFamily="18" charset="0"/>
              </a:rPr>
              <a:t>Основной вид экономической деятельности: </a:t>
            </a:r>
            <a:r>
              <a:rPr lang="ru-RU" sz="1100" dirty="0" smtClean="0">
                <a:latin typeface="Garamond" pitchFamily="18" charset="0"/>
              </a:rPr>
              <a:t>производство прочих неметаллических минеральных продуктов</a:t>
            </a:r>
          </a:p>
          <a:p>
            <a:pPr algn="just"/>
            <a:r>
              <a:rPr lang="ru-RU" sz="1100" b="1" dirty="0" smtClean="0">
                <a:latin typeface="Garamond" pitchFamily="18" charset="0"/>
              </a:rPr>
              <a:t>Основной вид продукции:</a:t>
            </a:r>
          </a:p>
          <a:p>
            <a:pPr algn="just"/>
            <a:r>
              <a:rPr lang="ru-RU" sz="1100" dirty="0" smtClean="0">
                <a:latin typeface="Garamond" pitchFamily="18" charset="0"/>
              </a:rPr>
              <a:t>Производство керамзитобетонных блоков для дымоходных систем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50021" y="3939384"/>
            <a:ext cx="3643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ТОП ООО «Шелл Нефть»</a:t>
            </a:r>
            <a:endParaRPr kumimoji="0" lang="ru-RU" sz="1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265" name="Picture 1" descr="D:\Мои документы\АНАЛИЗ\Картиночки\Shell_flags_torzho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6235" y="5103680"/>
            <a:ext cx="2717515" cy="1907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50021" y="4582326"/>
            <a:ext cx="356235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100" b="1" dirty="0" smtClean="0">
                <a:latin typeface="Garamond" pitchFamily="18" charset="0"/>
              </a:rPr>
              <a:t>Основной вид экономической деятельности: </a:t>
            </a:r>
            <a:r>
              <a:rPr lang="ru-RU" sz="1100" dirty="0" smtClean="0">
                <a:latin typeface="Garamond" pitchFamily="18" charset="0"/>
              </a:rPr>
              <a:t>производство кокса и нефтепродуктов</a:t>
            </a:r>
          </a:p>
          <a:p>
            <a:pPr algn="just"/>
            <a:endParaRPr lang="ru-RU" sz="1100" dirty="0" smtClean="0">
              <a:latin typeface="Garamond" pitchFamily="18" charset="0"/>
            </a:endParaRPr>
          </a:p>
          <a:p>
            <a:pPr algn="just"/>
            <a:r>
              <a:rPr lang="ru-RU" sz="1100" b="1" dirty="0" smtClean="0">
                <a:latin typeface="Garamond" pitchFamily="18" charset="0"/>
              </a:rPr>
              <a:t>Основной вид продукции:</a:t>
            </a:r>
          </a:p>
          <a:p>
            <a:pPr algn="just"/>
            <a:r>
              <a:rPr lang="ru-RU" sz="1100" dirty="0" smtClean="0">
                <a:latin typeface="Garamond" pitchFamily="18" charset="0"/>
              </a:rPr>
              <a:t>смазочные материалы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3064666" y="2367748"/>
            <a:ext cx="406479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</a:rPr>
              <a:t>Телефон: 8 (48251) 966-69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5868210"/>
            <a:ext cx="406479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</a:rPr>
              <a:t>Телефон: 8 (48251) 930-05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29554" y="6640328"/>
            <a:ext cx="1663541" cy="381437"/>
          </a:xfrm>
        </p:spPr>
        <p:txBody>
          <a:bodyPr/>
          <a:lstStyle/>
          <a:p>
            <a:pPr algn="l"/>
            <a:fld id="{725C68B6-61C2-468F-89AB-4B9F7531AA68}" type="slidenum">
              <a:rPr lang="ru-RU" i="1" smtClean="0">
                <a:solidFill>
                  <a:schemeClr val="bg1">
                    <a:lumMod val="50000"/>
                  </a:schemeClr>
                </a:solidFill>
              </a:rPr>
              <a:pPr algn="l"/>
              <a:t>22</a:t>
            </a:fld>
            <a:endParaRPr lang="ru-RU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4000" y="180000"/>
            <a:ext cx="6480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Характеристика города Торжок / Социальная инфраструктура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778649" y="367484"/>
            <a:ext cx="31432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 smtClean="0">
                <a:latin typeface="Garamond" pitchFamily="18" charset="0"/>
              </a:rPr>
              <a:t>Социальная инфраструктура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2897" y="796112"/>
            <a:ext cx="3500462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Garamond" pitchFamily="18" charset="0"/>
              </a:rPr>
              <a:t>Учреждения образования </a:t>
            </a:r>
          </a:p>
          <a:p>
            <a:pPr algn="just"/>
            <a:endParaRPr lang="ru-RU" sz="1100" b="1" dirty="0" smtClean="0">
              <a:latin typeface="Garamond" pitchFamily="18" charset="0"/>
            </a:endParaRPr>
          </a:p>
          <a:p>
            <a:pPr algn="just"/>
            <a:r>
              <a:rPr lang="ru-RU" sz="1100" dirty="0" smtClean="0">
                <a:latin typeface="Garamond" pitchFamily="18" charset="0"/>
              </a:rPr>
              <a:t>На территории города осуществляют  деятельность                    9 муниципальных общеобразовательных школ, в которых занимаются  4,7 тыс. школьников и                             9 муниципальных дошкольных образовательных учреждений. Численность детей в дошкольных образовательных учреждениях составляет 2,5 тыс. чел.</a:t>
            </a: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35707" y="3296442"/>
            <a:ext cx="3571900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571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latin typeface="Garamond" pitchFamily="18" charset="0"/>
              </a:rPr>
              <a:t>ГБУЗ «</a:t>
            </a:r>
            <a:r>
              <a:rPr lang="ru-RU" sz="1100" b="1" dirty="0" err="1" smtClean="0">
                <a:latin typeface="Garamond" pitchFamily="18" charset="0"/>
              </a:rPr>
              <a:t>Торжокская</a:t>
            </a:r>
            <a:r>
              <a:rPr lang="ru-RU" sz="1100" b="1" dirty="0" smtClean="0">
                <a:latin typeface="Garamond" pitchFamily="18" charset="0"/>
              </a:rPr>
              <a:t> ЦРБ»</a:t>
            </a:r>
            <a:r>
              <a:rPr lang="ru-RU" sz="1100" dirty="0" smtClean="0">
                <a:latin typeface="Garamond" pitchFamily="18" charset="0"/>
              </a:rPr>
              <a:t> оказывает помощь                     по 14 профилям. </a:t>
            </a:r>
          </a:p>
          <a:p>
            <a:pPr lvl="0" indent="3571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Garamond" pitchFamily="18" charset="0"/>
              </a:rPr>
              <a:t>В ГБУЗ «</a:t>
            </a:r>
            <a:r>
              <a:rPr lang="ru-RU" sz="1100" dirty="0" err="1" smtClean="0">
                <a:latin typeface="Garamond" pitchFamily="18" charset="0"/>
              </a:rPr>
              <a:t>Торжокская</a:t>
            </a:r>
            <a:r>
              <a:rPr lang="ru-RU" sz="1100" dirty="0" smtClean="0">
                <a:latin typeface="Garamond" pitchFamily="18" charset="0"/>
              </a:rPr>
              <a:t> ЦРБ» входят амбулаторно-поликлинические подразделения:</a:t>
            </a:r>
          </a:p>
          <a:p>
            <a:pPr marL="357188" lvl="0" indent="-1778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100" dirty="0" smtClean="0">
                <a:latin typeface="Garamond" pitchFamily="18" charset="0"/>
              </a:rPr>
              <a:t>поликлиника для взрослого населения;</a:t>
            </a:r>
          </a:p>
          <a:p>
            <a:pPr marL="357188" lvl="0" indent="-1778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100" dirty="0" smtClean="0">
                <a:latin typeface="Garamond" pitchFamily="18" charset="0"/>
              </a:rPr>
              <a:t> детская поликлиника;</a:t>
            </a:r>
          </a:p>
          <a:p>
            <a:pPr marL="357188" indent="-1778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100" dirty="0" smtClean="0">
                <a:latin typeface="Garamond" pitchFamily="18" charset="0"/>
              </a:rPr>
              <a:t>женская консультация</a:t>
            </a:r>
            <a:r>
              <a:rPr lang="ru-RU" sz="1100" dirty="0" smtClean="0">
                <a:latin typeface="Garamond" pitchFamily="18" charset="0"/>
              </a:rPr>
              <a:t>;</a:t>
            </a:r>
            <a:r>
              <a:rPr lang="ru-RU" sz="1100" dirty="0" smtClean="0"/>
              <a:t> </a:t>
            </a:r>
            <a:endParaRPr lang="ru-RU" sz="1100" dirty="0" smtClean="0">
              <a:latin typeface="Garamond" pitchFamily="18" charset="0"/>
            </a:endParaRPr>
          </a:p>
          <a:p>
            <a:pPr marL="357188" lvl="0" indent="-1778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100" dirty="0" smtClean="0">
                <a:latin typeface="Garamond" pitchFamily="18" charset="0"/>
              </a:rPr>
              <a:t>отделение скорой помощи</a:t>
            </a:r>
          </a:p>
          <a:p>
            <a:pPr marL="357188" lvl="0" indent="-1778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sz="1100" dirty="0" smtClean="0">
              <a:latin typeface="Garamond" pitchFamily="18" charset="0"/>
              <a:ea typeface="Times New Roman" pitchFamily="18" charset="0"/>
            </a:endParaRPr>
          </a:p>
          <a:p>
            <a:pPr marL="357188" lvl="0" indent="-1778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  <a:p>
            <a:pPr marL="357188" lvl="0" indent="-1778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pic>
        <p:nvPicPr>
          <p:cNvPr id="8194" name="Picture 2" descr="Ц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897" y="4912334"/>
            <a:ext cx="2928958" cy="2021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2510624"/>
            <a:ext cx="7129463" cy="28800"/>
          </a:xfrm>
          <a:prstGeom prst="rect">
            <a:avLst/>
          </a:prstGeom>
          <a:solidFill>
            <a:srgbClr val="812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http://stomattor.ru/wp-content/themes/stomattor/images/page1-img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3359" y="5010954"/>
            <a:ext cx="2890683" cy="1974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D:\Дмитрий\Desktop\ДЛЯ ПРЕЗЕНТАЦИИ\дет сад на Кал.ш\DSC015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1954" y="510360"/>
            <a:ext cx="2750363" cy="1833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993359" y="3296442"/>
            <a:ext cx="31361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Garamond" pitchFamily="18" charset="0"/>
                <a:ea typeface="Times New Roman" pitchFamily="18" charset="0"/>
              </a:rPr>
              <a:t>ГБУЗ «</a:t>
            </a:r>
            <a:r>
              <a:rPr lang="ru-RU" sz="1100" b="1" dirty="0" err="1" smtClean="0">
                <a:latin typeface="Garamond" pitchFamily="18" charset="0"/>
                <a:ea typeface="Times New Roman" pitchFamily="18" charset="0"/>
              </a:rPr>
              <a:t>Торжокская</a:t>
            </a:r>
            <a:r>
              <a:rPr lang="ru-RU" sz="1100" b="1" dirty="0" smtClean="0">
                <a:latin typeface="Garamond" pitchFamily="18" charset="0"/>
                <a:ea typeface="Times New Roman" pitchFamily="18" charset="0"/>
              </a:rPr>
              <a:t> городская стоматологическая поликлиника»</a:t>
            </a:r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  предлагает широкий спектр услуг по лечению зубов:</a:t>
            </a:r>
          </a:p>
          <a:p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-Хирургическая стоматология</a:t>
            </a:r>
          </a:p>
          <a:p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-Терапевтическая стоматология</a:t>
            </a:r>
          </a:p>
          <a:p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-Пародонтология</a:t>
            </a:r>
          </a:p>
          <a:p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-Ортодонтия</a:t>
            </a:r>
          </a:p>
          <a:p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-Детская стоматология</a:t>
            </a:r>
          </a:p>
          <a:p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-Ортопедическая стоматология</a:t>
            </a:r>
            <a:r>
              <a:rPr lang="ru-RU" sz="1100" b="1" dirty="0" smtClean="0">
                <a:latin typeface="Garamond" pitchFamily="18" charset="0"/>
              </a:rPr>
              <a:t> </a:t>
            </a:r>
          </a:p>
          <a:p>
            <a:pPr algn="just"/>
            <a:endParaRPr lang="ru-RU" sz="1100" b="1" dirty="0" smtClean="0">
              <a:latin typeface="Garamond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0021" y="2582062"/>
            <a:ext cx="657229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Garamond" pitchFamily="18" charset="0"/>
                <a:ea typeface="Times New Roman" pitchFamily="18" charset="0"/>
              </a:rPr>
              <a:t>Здравоохранение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          На территории города расположены ГБУЗ «</a:t>
            </a:r>
            <a:r>
              <a:rPr lang="ru-RU" sz="1100" dirty="0" err="1" smtClean="0">
                <a:latin typeface="Garamond" pitchFamily="18" charset="0"/>
                <a:ea typeface="Times New Roman" pitchFamily="18" charset="0"/>
              </a:rPr>
              <a:t>Торжокская</a:t>
            </a:r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 Центральная районная больница» и                       </a:t>
            </a:r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ГБУЗ </a:t>
            </a:r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«</a:t>
            </a:r>
            <a:r>
              <a:rPr lang="ru-RU" sz="1100" dirty="0" err="1" smtClean="0">
                <a:latin typeface="Garamond" pitchFamily="18" charset="0"/>
                <a:ea typeface="Times New Roman" pitchFamily="18" charset="0"/>
              </a:rPr>
              <a:t>Торжокская</a:t>
            </a:r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 городская стоматологическая поликлиника».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421459" y="4796640"/>
            <a:ext cx="28575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</a:rPr>
              <a:t>Телефон: 8 (48251) </a:t>
            </a:r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9-27-27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4136235" y="4868078"/>
            <a:ext cx="28575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</a:rPr>
              <a:t>Телефон: 8 (48251) </a:t>
            </a:r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9-67-56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136367" y="6640328"/>
            <a:ext cx="1663541" cy="381437"/>
          </a:xfrm>
        </p:spPr>
        <p:txBody>
          <a:bodyPr/>
          <a:lstStyle/>
          <a:p>
            <a:fld id="{725C68B6-61C2-468F-89AB-4B9F7531AA68}" type="slidenum">
              <a:rPr lang="ru-RU" i="1" smtClean="0">
                <a:solidFill>
                  <a:schemeClr val="bg1">
                    <a:lumMod val="50000"/>
                  </a:schemeClr>
                </a:solidFill>
              </a:rPr>
              <a:pPr/>
              <a:t>23</a:t>
            </a:fld>
            <a:endParaRPr lang="ru-RU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4000" y="180000"/>
            <a:ext cx="6480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Характеристика города Торжок / Социальная инфраструктура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23999" y="786087"/>
            <a:ext cx="338360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endParaRPr lang="ru-RU" sz="1100" b="1" dirty="0" smtClean="0">
              <a:latin typeface="Garamond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0087" y="296046"/>
            <a:ext cx="23574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Garamond" pitchFamily="18" charset="0"/>
              </a:rPr>
              <a:t>Спорт</a:t>
            </a:r>
            <a:endParaRPr lang="ru-RU" sz="1600" b="1" dirty="0">
              <a:latin typeface="Garamond" pitchFamily="18" charset="0"/>
            </a:endParaRPr>
          </a:p>
        </p:txBody>
      </p:sp>
      <p:sp>
        <p:nvSpPr>
          <p:cNvPr id="10242" name="AutoShape 2" descr="http://www.project-seliger.ru/plugins/content/multithumb/images/1.3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://www.project-seliger.ru/plugins/content/multithumb/images/1.3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207541" y="2367748"/>
            <a:ext cx="371477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</a:rPr>
              <a:t>Муниципальное бюджетное учреждение «Водный физкультурно-оздоровительный комплекс «Дельфин»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2296310"/>
            <a:ext cx="7129463" cy="28800"/>
          </a:xfrm>
          <a:prstGeom prst="rect">
            <a:avLst/>
          </a:prstGeom>
          <a:solidFill>
            <a:srgbClr val="812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48" name="Picture 4" descr="DSC065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6234" y="4796640"/>
            <a:ext cx="2786083" cy="1881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0" y="4653764"/>
            <a:ext cx="7129463" cy="28800"/>
          </a:xfrm>
          <a:prstGeom prst="rect">
            <a:avLst/>
          </a:prstGeom>
          <a:solidFill>
            <a:srgbClr val="812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4725202"/>
            <a:ext cx="463630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</a:rPr>
              <a:t>Спортивно-оздоровительный комплекс «Олимп»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136103" y="4368012"/>
            <a:ext cx="39933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</a:rPr>
              <a:t>Телефон: 8 (48251) 929-19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6654028"/>
            <a:ext cx="406479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</a:rPr>
              <a:t>Телефон: 8 (48251) 942-09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5707" y="4939516"/>
            <a:ext cx="39909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Открытие спортивно-оздоровительного комплекса «</a:t>
            </a:r>
            <a:r>
              <a:rPr lang="ru-RU" sz="1100" dirty="0" err="1" smtClean="0">
                <a:latin typeface="Garamond" pitchFamily="18" charset="0"/>
                <a:ea typeface="Times New Roman" pitchFamily="18" charset="0"/>
              </a:rPr>
              <a:t>Олипмп</a:t>
            </a:r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», построенного компанией «Газпром </a:t>
            </a:r>
            <a:r>
              <a:rPr lang="ru-RU" sz="1100" dirty="0" err="1" smtClean="0">
                <a:latin typeface="Garamond" pitchFamily="18" charset="0"/>
                <a:ea typeface="Times New Roman" pitchFamily="18" charset="0"/>
              </a:rPr>
              <a:t>трансгаз</a:t>
            </a:r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 «Санкт-Петербург» в рамках программы «</a:t>
            </a:r>
            <a:r>
              <a:rPr lang="ru-RU" sz="1100" dirty="0" err="1" smtClean="0">
                <a:latin typeface="Garamond" pitchFamily="18" charset="0"/>
                <a:ea typeface="Times New Roman" pitchFamily="18" charset="0"/>
              </a:rPr>
              <a:t>Газпром-детям</a:t>
            </a:r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»,  состоялось              в  июле 2010 года.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207145" y="5653896"/>
            <a:ext cx="3857652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          Спортивно-оздоровительный комплекс «Олимп» располагает большим многофункциональным спортивным залом, предназначенным для занятий игровыми видами спорта: волейболом, баскетболом, мини-футболом, большим теннисом, тренажерным залом и залом для занятий фитнесом.</a:t>
            </a:r>
            <a:endParaRPr lang="ru-RU" sz="1400" dirty="0" smtClean="0">
              <a:latin typeface="Garamond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057497" y="3225004"/>
            <a:ext cx="407196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</a:rPr>
              <a:t>Здание плавательного бассейна с тренажерным залом предназначено для проведения учебно-тренировочных занятий, соревнований по плаванию, а также для занятий групп общей физической подготовки. Тренажерный зал оборудован необходимыми спортивными снарядами и тренажёрами для проведения спортивных занятий и упражнений в соответствии с тренировочными программами.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850351" y="2796377"/>
            <a:ext cx="40005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</a:rPr>
              <a:t>Открытие водного физкультурно-оздоровительного комплекса «Дельфин» состоялось  в  мае 2010 года.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07145" y="581798"/>
            <a:ext cx="6786610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prstClr val="black"/>
                </a:solidFill>
                <a:latin typeface="Garamond" pitchFamily="18" charset="0"/>
                <a:ea typeface="Times New Roman" pitchFamily="18" charset="0"/>
              </a:rPr>
              <a:t>              В городе Торжке 107 спортивных сооружений, из них 48 плоскостных спортивных сооружений, 27 спортивных зала, 2 плавательных бассейна.</a:t>
            </a:r>
          </a:p>
          <a:p>
            <a:pPr algn="just" hangingPunct="0">
              <a:spcBef>
                <a:spcPts val="600"/>
              </a:spcBef>
            </a:pPr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     Городская физкультурная работа объединяет  около 40 коллективов  физической культуры и спорта, в которых к систематическим занятиям в секциях и группах оздоровительной направленности более 7  тыс.чел. </a:t>
            </a:r>
          </a:p>
          <a:p>
            <a:pPr algn="just" hangingPunct="0">
              <a:spcBef>
                <a:spcPts val="600"/>
              </a:spcBef>
            </a:pPr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    В  городе организованы и плодотворно работают 16  федераций по видам спорта:  волейболу, спортивной акробатике, баскетболу, боксу, лыжным гонкам , спортивному ориентированию, настольному теннису, шахматам, футболу, легкой атлетике , </a:t>
            </a:r>
            <a:r>
              <a:rPr lang="ru-RU" sz="1100" dirty="0" err="1" smtClean="0">
                <a:latin typeface="Garamond" pitchFamily="18" charset="0"/>
                <a:ea typeface="Times New Roman" pitchFamily="18" charset="0"/>
              </a:rPr>
              <a:t>всестилевое</a:t>
            </a:r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 карате, тяжелой атлетике и пауэрлифтингу    самбо, дзюдо, джиу-джитсу , плаванию.</a:t>
            </a:r>
            <a:endParaRPr lang="ru-RU" sz="1100" dirty="0">
              <a:latin typeface="Garamond" pitchFamily="18" charset="0"/>
              <a:ea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057497" y="4368012"/>
            <a:ext cx="407196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prstClr val="black"/>
              </a:solidFill>
              <a:latin typeface="Garamond" pitchFamily="18" charset="0"/>
              <a:ea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45" y="2367748"/>
            <a:ext cx="276226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136367" y="6640328"/>
            <a:ext cx="1663541" cy="381437"/>
          </a:xfrm>
        </p:spPr>
        <p:txBody>
          <a:bodyPr/>
          <a:lstStyle/>
          <a:p>
            <a:fld id="{725C68B6-61C2-468F-89AB-4B9F7531AA68}" type="slidenum">
              <a:rPr lang="ru-RU" i="1" smtClean="0">
                <a:solidFill>
                  <a:schemeClr val="bg1">
                    <a:lumMod val="50000"/>
                  </a:schemeClr>
                </a:solidFill>
              </a:rPr>
              <a:pPr/>
              <a:t>24</a:t>
            </a:fld>
            <a:endParaRPr lang="ru-RU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459" y="153170"/>
            <a:ext cx="6480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Характеристика города Торжок / Социальная инфраструктура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35707" y="438922"/>
            <a:ext cx="485778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100" b="1" dirty="0" smtClean="0">
                <a:latin typeface="Garamond" pitchFamily="18" charset="0"/>
                <a:ea typeface="Times New Roman" pitchFamily="18" charset="0"/>
              </a:rPr>
              <a:t>Муниципальное бюджетное учреждение дополнительного образования города Торжка «Специализированная детско-юношеская спортивная школа олимпийского резерва «Юность»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50087" y="224608"/>
            <a:ext cx="21431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latin typeface="Garamond" pitchFamily="18" charset="0"/>
              </a:rPr>
              <a:t>Спорт</a:t>
            </a:r>
            <a:endParaRPr lang="ru-RU" sz="1200" b="1" dirty="0">
              <a:latin typeface="Garamond" pitchFamily="18" charset="0"/>
            </a:endParaRPr>
          </a:p>
        </p:txBody>
      </p:sp>
      <p:sp>
        <p:nvSpPr>
          <p:cNvPr id="10242" name="AutoShape 2" descr="http://www.project-seliger.ru/plugins/content/multithumb/images/1.3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://www.project-seliger.ru/plugins/content/multithumb/images/1.3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2867814"/>
            <a:ext cx="7129463" cy="28800"/>
          </a:xfrm>
          <a:prstGeom prst="rect">
            <a:avLst/>
          </a:prstGeom>
          <a:solidFill>
            <a:srgbClr val="812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4582326"/>
            <a:ext cx="7129463" cy="28800"/>
          </a:xfrm>
          <a:prstGeom prst="rect">
            <a:avLst/>
          </a:prstGeom>
          <a:solidFill>
            <a:srgbClr val="812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4796640"/>
            <a:ext cx="42791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135971" y="2582062"/>
            <a:ext cx="28575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</a:rPr>
              <a:t>Телефон: 8 (48251) 558-33,  917-29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493029" y="6725466"/>
            <a:ext cx="399336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</a:rPr>
              <a:t>Телефон: 8 (48251) 972-40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pic>
        <p:nvPicPr>
          <p:cNvPr id="7170" name="Picture 2" descr="http://im3-tub-ru.yandex.net/i?id=525463869-21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4929" y="367484"/>
            <a:ext cx="1948308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://im6-tub-ru.yandex.net/i?id=220183154-08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4929" y="1581929"/>
            <a:ext cx="1785950" cy="1285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1" descr="IMG_29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897" y="3010690"/>
            <a:ext cx="150019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207409" y="2939252"/>
            <a:ext cx="492205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latin typeface="Garamond" pitchFamily="18" charset="0"/>
                <a:ea typeface="Times New Roman" pitchFamily="18" charset="0"/>
              </a:rPr>
              <a:t>Муниципальное образовательное учреждение дополнительного образования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latin typeface="Garamond" pitchFamily="18" charset="0"/>
                <a:ea typeface="Times New Roman" pitchFamily="18" charset="0"/>
              </a:rPr>
              <a:t>«Детско-юношеская спортивная школа»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0" y="4653764"/>
            <a:ext cx="463630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100" b="1" dirty="0" smtClean="0">
                <a:latin typeface="Garamond" pitchFamily="18" charset="0"/>
              </a:rPr>
              <a:t>Многофункциональный зал </a:t>
            </a:r>
            <a:r>
              <a:rPr lang="ru-RU" sz="1100" b="1" dirty="0" err="1" smtClean="0">
                <a:latin typeface="Garamond" pitchFamily="18" charset="0"/>
              </a:rPr>
              <a:t>Торжокского</a:t>
            </a:r>
            <a:r>
              <a:rPr lang="ru-RU" sz="1100" b="1" dirty="0" smtClean="0">
                <a:latin typeface="Garamond" pitchFamily="18" charset="0"/>
              </a:rPr>
              <a:t> педагогического колледжа </a:t>
            </a:r>
          </a:p>
        </p:txBody>
      </p:sp>
      <p:pic>
        <p:nvPicPr>
          <p:cNvPr id="7174" name="Picture 6" descr="http://im1-tub-ru.yandex.net/i?id=182330298-44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36301" y="4868078"/>
            <a:ext cx="2200542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278583" y="938988"/>
            <a:ext cx="478634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         В СДЮСШОР «Юность» шесть отделений по </a:t>
            </a:r>
            <a:r>
              <a:rPr lang="ru-RU" sz="1100" b="1" dirty="0" smtClean="0">
                <a:latin typeface="Garamond" pitchFamily="18" charset="0"/>
                <a:ea typeface="Times New Roman" pitchFamily="18" charset="0"/>
              </a:rPr>
              <a:t>видам</a:t>
            </a:r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 спорта:</a:t>
            </a:r>
          </a:p>
          <a:p>
            <a:pPr lvl="0"/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Самбо,  дзюдо, рукопашный бой, бокс, тяжелая атлетика, плавание. </a:t>
            </a: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3779045" y="4225136"/>
            <a:ext cx="28575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</a:rPr>
              <a:t>Телефон: 8 (48251) 911-36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350285" y="3510756"/>
            <a:ext cx="442915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В МОУ ДО ДЮСШ четыре отделения по видам спорта: </a:t>
            </a:r>
          </a:p>
          <a:p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Спортивная акробатика </a:t>
            </a:r>
          </a:p>
          <a:p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Баскетбол </a:t>
            </a:r>
          </a:p>
          <a:p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Волейбол</a:t>
            </a:r>
          </a:p>
          <a:p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Лыжные гонки</a:t>
            </a:r>
            <a:endParaRPr lang="ru-RU" dirty="0"/>
          </a:p>
        </p:txBody>
      </p:sp>
      <p:pic>
        <p:nvPicPr>
          <p:cNvPr id="24" name="Picture 2" descr="C:\Users\Dmitriy_Lyzhin\Desktop\ДЛЯ ПРЕЗЕНТАЦИИ\Комитет ФСиМП фото\5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4929" y="367484"/>
            <a:ext cx="928694" cy="1384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135707" y="1367616"/>
            <a:ext cx="4929222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          На территории стадиона «Юность» расположены площадки для игры в пляжный волейбол, баскетбол, хоккейный корт и физкультурно-оздоровительная площадка. В зимний период организовано массовое катание на коньках.</a:t>
            </a:r>
          </a:p>
          <a:p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          В 2011 году в рамках реализации подпрограммы ФЦП «Развитие футбола в Российской Федерации на 2008-2015 годы» было положено искусственное покрытие, установлены трибуны на 925 посадочных мест, что позволило проводить игры по футболу как областного, так и всероссийского масштаба. </a:t>
            </a: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135707" y="4939516"/>
            <a:ext cx="4357718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100" dirty="0" smtClean="0">
                <a:latin typeface="Garamond" pitchFamily="18" charset="0"/>
              </a:rPr>
              <a:t>     Многофункциональный зал </a:t>
            </a:r>
            <a:r>
              <a:rPr lang="ru-RU" sz="1100" dirty="0" err="1" smtClean="0">
                <a:latin typeface="Garamond" pitchFamily="18" charset="0"/>
              </a:rPr>
              <a:t>Торжокского</a:t>
            </a:r>
            <a:r>
              <a:rPr lang="ru-RU" sz="1100" dirty="0" smtClean="0">
                <a:latin typeface="Garamond" pitchFamily="18" charset="0"/>
              </a:rPr>
              <a:t> педагогического колледжа введен в эксплуатацию в 2010 году. </a:t>
            </a:r>
          </a:p>
          <a:p>
            <a:r>
              <a:rPr lang="ru-RU" sz="1100" dirty="0" smtClean="0">
                <a:latin typeface="Garamond" pitchFamily="18" charset="0"/>
              </a:rPr>
              <a:t>     Населению предоставляются следующие услуги:</a:t>
            </a:r>
          </a:p>
          <a:p>
            <a:r>
              <a:rPr lang="ru-RU" sz="1100" dirty="0" smtClean="0">
                <a:latin typeface="Garamond" pitchFamily="18" charset="0"/>
              </a:rPr>
              <a:t>- занятия в игровом зале (настольный теннис, баскетбол, волейбол);</a:t>
            </a:r>
          </a:p>
          <a:p>
            <a:r>
              <a:rPr lang="ru-RU" sz="1100" dirty="0" smtClean="0">
                <a:latin typeface="Garamond" pitchFamily="18" charset="0"/>
              </a:rPr>
              <a:t>- занятия  в  тренажерном  зале,</a:t>
            </a:r>
          </a:p>
          <a:p>
            <a:pPr>
              <a:buFontTx/>
              <a:buChar char="-"/>
            </a:pPr>
            <a:r>
              <a:rPr lang="ru-RU" sz="1100" dirty="0" smtClean="0">
                <a:latin typeface="Garamond" pitchFamily="18" charset="0"/>
              </a:rPr>
              <a:t>учебно-тренировочные  занятия по  игровым  видам  спорта.</a:t>
            </a:r>
          </a:p>
          <a:p>
            <a:pPr hangingPunct="0">
              <a:buFontTx/>
              <a:buChar char="-"/>
            </a:pPr>
            <a:r>
              <a:rPr lang="ru-RU" sz="1100" dirty="0" smtClean="0">
                <a:latin typeface="Garamond" pitchFamily="18" charset="0"/>
              </a:rPr>
              <a:t>Игровой  зал  также  используется  для  проведения городских  и  областных  спортивно-массовых  мероприятий по волейболу, баскетболу, настольному теннису и </a:t>
            </a:r>
            <a:r>
              <a:rPr lang="ru-RU" sz="1100" dirty="0" err="1" smtClean="0">
                <a:latin typeface="Garamond" pitchFamily="18" charset="0"/>
              </a:rPr>
              <a:t>полиатлону</a:t>
            </a:r>
            <a:r>
              <a:rPr lang="ru-RU" sz="1100" dirty="0" smtClean="0">
                <a:latin typeface="Garamond" pitchFamily="18" charset="0"/>
              </a:rPr>
              <a:t>. </a:t>
            </a:r>
          </a:p>
          <a:p>
            <a:pPr algn="ctr"/>
            <a:r>
              <a:rPr lang="ru-RU" sz="1100" dirty="0" smtClean="0">
                <a:latin typeface="Garamond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29554" y="6640328"/>
            <a:ext cx="1663541" cy="381437"/>
          </a:xfrm>
        </p:spPr>
        <p:txBody>
          <a:bodyPr/>
          <a:lstStyle/>
          <a:p>
            <a:pPr algn="l"/>
            <a:fld id="{725C68B6-61C2-468F-89AB-4B9F7531AA68}" type="slidenum">
              <a:rPr lang="ru-RU" i="1" smtClean="0">
                <a:solidFill>
                  <a:schemeClr val="bg1">
                    <a:lumMod val="50000"/>
                  </a:schemeClr>
                </a:solidFill>
              </a:rPr>
              <a:pPr algn="l"/>
              <a:t>25</a:t>
            </a:fld>
            <a:endParaRPr lang="ru-RU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4000" y="180000"/>
            <a:ext cx="6480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Характеристика города Торжок / Социальная инфраструктура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3725070"/>
            <a:ext cx="381223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100" b="1" dirty="0" smtClean="0">
                <a:latin typeface="Garamond" pitchFamily="18" charset="0"/>
                <a:ea typeface="Times New Roman" pitchFamily="18" charset="0"/>
              </a:rPr>
              <a:t>МБУ «Городской Дом культуры»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36037" y="510360"/>
            <a:ext cx="21431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Garamond" pitchFamily="18" charset="0"/>
              </a:rPr>
              <a:t>Культура</a:t>
            </a:r>
            <a:endParaRPr lang="ru-RU" sz="1200" b="1" dirty="0">
              <a:latin typeface="Garamond" pitchFamily="18" charset="0"/>
            </a:endParaRPr>
          </a:p>
        </p:txBody>
      </p:sp>
      <p:sp>
        <p:nvSpPr>
          <p:cNvPr id="10242" name="AutoShape 2" descr="http://www.project-seliger.ru/plugins/content/multithumb/images/1.3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://www.project-seliger.ru/plugins/content/multithumb/images/1.3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2582062"/>
            <a:ext cx="7129463" cy="28800"/>
          </a:xfrm>
          <a:prstGeom prst="rect">
            <a:avLst/>
          </a:prstGeom>
          <a:solidFill>
            <a:srgbClr val="812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850351" y="867550"/>
            <a:ext cx="414340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300" dirty="0" smtClean="0">
                <a:latin typeface="Garamond" pitchFamily="18" charset="0"/>
                <a:ea typeface="Times New Roman" pitchFamily="18" charset="0"/>
              </a:rPr>
              <a:t>В сеть учреждений культуры города входят:  </a:t>
            </a:r>
          </a:p>
          <a:p>
            <a:r>
              <a:rPr lang="ru-RU" sz="1300" i="1" dirty="0" smtClean="0">
                <a:latin typeface="Garamond" pitchFamily="18" charset="0"/>
                <a:ea typeface="Times New Roman" pitchFamily="18" charset="0"/>
              </a:rPr>
              <a:t>МБУ «Городской Дом культуры», МБУ ДО  города Торжка «Детская школа искусств», МБУ города Торжка «Централизованная система библиотечного и архивного дела», МБУ культуры города Торжка «Социально-культурный молодежный центр»,</a:t>
            </a:r>
          </a:p>
          <a:p>
            <a:r>
              <a:rPr lang="ru-RU" sz="1300" i="1" dirty="0" smtClean="0">
                <a:latin typeface="Garamond" pitchFamily="18" charset="0"/>
                <a:ea typeface="Times New Roman" pitchFamily="18" charset="0"/>
              </a:rPr>
              <a:t> Музей А. С. Пушкина – филиал Государственного объединённого музея,  ФГУК «Всероссийский историко-этнографический музей»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4136235" y="6511152"/>
            <a:ext cx="278608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Телефон: 8 (48251) 912-34</a:t>
            </a:r>
          </a:p>
        </p:txBody>
      </p:sp>
      <p:pic>
        <p:nvPicPr>
          <p:cNvPr id="17" name="Picture 2" descr="C:\Users\Public\Pictures\ТО\Торжок и Торжокский район\фото учреждения культуры\дом культур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59" y="4225136"/>
            <a:ext cx="3143272" cy="2099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92897" y="2867814"/>
            <a:ext cx="62865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100" b="1" dirty="0" smtClean="0">
                <a:latin typeface="Garamond" pitchFamily="18" charset="0"/>
                <a:ea typeface="Times New Roman" pitchFamily="18" charset="0"/>
              </a:rPr>
              <a:t>МБУ ДО «Детская школа искусств»  и МБУ «Городской Дом культуры»  имеют концертные залы для проведения культурно-массовых мероприятий.  </a:t>
            </a:r>
          </a:p>
        </p:txBody>
      </p:sp>
      <p:pic>
        <p:nvPicPr>
          <p:cNvPr id="22" name="Picture 2" descr="D:\Дмитрий\Desktop\ДЛЯ ПРЕЗЕНТАЦИИ\Фестиваль парикмахера\P10409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583" y="796112"/>
            <a:ext cx="2442878" cy="1428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3993359" y="3510756"/>
            <a:ext cx="278608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latin typeface="Garamond" pitchFamily="18" charset="0"/>
                <a:ea typeface="Times New Roman" pitchFamily="18" charset="0"/>
              </a:rPr>
              <a:t>МБУ ДО «Детская школа искусств»</a:t>
            </a:r>
          </a:p>
        </p:txBody>
      </p:sp>
      <p:pic>
        <p:nvPicPr>
          <p:cNvPr id="1030" name="Picture 6" descr="удостовер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9111" y="4225136"/>
            <a:ext cx="2286016" cy="2114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492897" y="6511152"/>
            <a:ext cx="278608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Телефон: 8 (48251) 916-35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5297" y="6663552"/>
            <a:ext cx="278608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Телефон: 8 (48251) 916-35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29554" y="6640328"/>
            <a:ext cx="1663541" cy="381437"/>
          </a:xfrm>
        </p:spPr>
        <p:txBody>
          <a:bodyPr/>
          <a:lstStyle/>
          <a:p>
            <a:pPr algn="l"/>
            <a:fld id="{725C68B6-61C2-468F-89AB-4B9F7531AA68}" type="slidenum">
              <a:rPr lang="ru-RU" i="1" smtClean="0">
                <a:solidFill>
                  <a:schemeClr val="bg1">
                    <a:lumMod val="50000"/>
                  </a:schemeClr>
                </a:solidFill>
              </a:rPr>
              <a:pPr algn="l"/>
              <a:t>26</a:t>
            </a:fld>
            <a:endParaRPr lang="ru-RU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4000" y="180000"/>
            <a:ext cx="6480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Характеристика города Торжок / Туризм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79045" y="224608"/>
            <a:ext cx="21431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Garamond" pitchFamily="18" charset="0"/>
              </a:rPr>
              <a:t>Туризм</a:t>
            </a:r>
            <a:endParaRPr lang="ru-RU" sz="1200" b="1" dirty="0">
              <a:latin typeface="Garamond" pitchFamily="18" charset="0"/>
            </a:endParaRPr>
          </a:p>
        </p:txBody>
      </p:sp>
      <p:sp>
        <p:nvSpPr>
          <p:cNvPr id="10242" name="AutoShape 2" descr="http://www.project-seliger.ru/plugins/content/multithumb/images/1.3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://www.project-seliger.ru/plugins/content/multithumb/images/1.3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07145" y="438922"/>
            <a:ext cx="692231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100" b="1" dirty="0" smtClean="0">
                <a:latin typeface="Garamond" pitchFamily="18" charset="0"/>
                <a:ea typeface="Times New Roman" pitchFamily="18" charset="0"/>
              </a:rPr>
              <a:t>Туристический потенциал муниципального образования город Торжок  характеризуют 4 составляющие:</a:t>
            </a:r>
          </a:p>
          <a:p>
            <a:endParaRPr lang="ru-RU" sz="1100" dirty="0" smtClean="0">
              <a:latin typeface="Garamond" pitchFamily="18" charset="0"/>
              <a:ea typeface="Times New Roman" pitchFamily="18" charset="0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2778913" y="2939252"/>
            <a:ext cx="414340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Торжок – один из древнейших городов </a:t>
            </a:r>
            <a:r>
              <a:rPr lang="ru-RU" sz="1100" dirty="0" err="1" smtClean="0">
                <a:latin typeface="Garamond" pitchFamily="18" charset="0"/>
                <a:ea typeface="Times New Roman" pitchFamily="18" charset="0"/>
              </a:rPr>
              <a:t>Верхневолжья</a:t>
            </a:r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, основан на рубеже </a:t>
            </a:r>
            <a:r>
              <a:rPr lang="en-US" sz="1100" dirty="0" smtClean="0">
                <a:latin typeface="Garamond" pitchFamily="18" charset="0"/>
                <a:ea typeface="Times New Roman" pitchFamily="18" charset="0"/>
              </a:rPr>
              <a:t>IX</a:t>
            </a:r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-</a:t>
            </a:r>
            <a:r>
              <a:rPr lang="en-US" sz="1100" dirty="0" smtClean="0">
                <a:latin typeface="Garamond" pitchFamily="18" charset="0"/>
                <a:ea typeface="Times New Roman" pitchFamily="18" charset="0"/>
              </a:rPr>
              <a:t>X</a:t>
            </a:r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 веков. Он входит в число 116 российских городов, историко-архитектурные центры которых объявлены заповедными. Территория города – уникальный комплекс архитектурных и археологических памятников. По количеству памятников Торжок превосходит все города Тверской области Общая площадь средневекового культурного слоя – 150 га.</a:t>
            </a:r>
          </a:p>
          <a:p>
            <a:r>
              <a:rPr lang="ru-RU" sz="1100" dirty="0" smtClean="0"/>
              <a:t> 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278583" y="653236"/>
            <a:ext cx="650085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100" b="1" u="sng" dirty="0" smtClean="0">
                <a:latin typeface="Garamond" pitchFamily="18" charset="0"/>
                <a:ea typeface="Times New Roman" pitchFamily="18" charset="0"/>
              </a:rPr>
              <a:t>Историко-архитектурная:</a:t>
            </a:r>
          </a:p>
          <a:p>
            <a:r>
              <a:rPr lang="ru-RU" sz="1100" dirty="0" err="1" smtClean="0">
                <a:latin typeface="Garamond" pitchFamily="18" charset="0"/>
                <a:ea typeface="Times New Roman" pitchFamily="18" charset="0"/>
              </a:rPr>
              <a:t>Спасо-Преображенский</a:t>
            </a:r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 собор и </a:t>
            </a:r>
            <a:r>
              <a:rPr lang="ru-RU" sz="1100" dirty="0" err="1" smtClean="0">
                <a:latin typeface="Garamond" pitchFamily="18" charset="0"/>
                <a:ea typeface="Times New Roman" pitchFamily="18" charset="0"/>
              </a:rPr>
              <a:t>Входоиерусалимская</a:t>
            </a:r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 церковь</a:t>
            </a:r>
          </a:p>
          <a:p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Воскресенский женский монастырь и ансамбль Борисоглебского монастыря</a:t>
            </a:r>
          </a:p>
          <a:p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Усадьбы Митино и Раек; ансамбль деревянного зодчества в Василеве</a:t>
            </a:r>
          </a:p>
          <a:p>
            <a:r>
              <a:rPr lang="ru-RU" sz="1100" b="1" dirty="0" smtClean="0">
                <a:latin typeface="Garamond" pitchFamily="18" charset="0"/>
                <a:ea typeface="Times New Roman" pitchFamily="18" charset="0"/>
              </a:rPr>
              <a:t>Музейная:</a:t>
            </a:r>
          </a:p>
          <a:p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Всероссийский историко-этнографический музей и музей А. С. Пушкина </a:t>
            </a:r>
          </a:p>
          <a:p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Музей золотого шитья, «Дом пояса» и музей русского деревянного зодчества, </a:t>
            </a:r>
          </a:p>
          <a:p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Музей  боевой техники</a:t>
            </a:r>
          </a:p>
          <a:p>
            <a:r>
              <a:rPr lang="ru-RU" sz="1100" b="1" dirty="0" smtClean="0">
                <a:latin typeface="Garamond" pitchFamily="18" charset="0"/>
                <a:ea typeface="Times New Roman" pitchFamily="18" charset="0"/>
              </a:rPr>
              <a:t>Инфраструктурная</a:t>
            </a:r>
          </a:p>
          <a:p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Современные гостиницы;</a:t>
            </a:r>
          </a:p>
          <a:p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Сеть кафе и баров, рестораны.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100" b="1" dirty="0" smtClean="0">
                <a:latin typeface="Garamond" pitchFamily="18" charset="0"/>
                <a:ea typeface="Times New Roman" pitchFamily="18" charset="0"/>
              </a:rPr>
              <a:t>Событийная – </a:t>
            </a:r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календарь  праздничных, музыкальных и исторических  событий</a:t>
            </a:r>
          </a:p>
        </p:txBody>
      </p:sp>
      <p:pic>
        <p:nvPicPr>
          <p:cNvPr id="20" name="Picture 18" descr="Собор Бориса и Глеб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7673" y="4796640"/>
            <a:ext cx="2643206" cy="206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2" descr="Ротон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4929" y="653236"/>
            <a:ext cx="1571636" cy="203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7" descr="hvrhgigollde u39z_thumbna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21" y="2867814"/>
            <a:ext cx="2337718" cy="137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207145" y="4225136"/>
            <a:ext cx="4000528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	</a:t>
            </a:r>
          </a:p>
          <a:p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       Торжок  знаменит памятниками истории, архитектуры. Не все они сохранились до наших дней. В городе имеется большое количество мест туристического показа: уникальные историко-культурный ландшафт, неотъемлемой часть которого являются  275 памятников архитектуры . На территории Торжка более 70 объектов культурного наследия федерального значения, более 90 – регионального значения и более 100 выявленных объектов. Наиболее значительные из них: ансамбль </a:t>
            </a:r>
            <a:r>
              <a:rPr lang="ru-RU" sz="1100" dirty="0" err="1" smtClean="0">
                <a:latin typeface="Garamond" pitchFamily="18" charset="0"/>
                <a:ea typeface="Times New Roman" pitchFamily="18" charset="0"/>
              </a:rPr>
              <a:t>Борисо-Глебского</a:t>
            </a:r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 монастыря,  </a:t>
            </a:r>
            <a:r>
              <a:rPr lang="ru-RU" sz="1100" dirty="0" err="1" smtClean="0">
                <a:latin typeface="Garamond" pitchFamily="18" charset="0"/>
                <a:ea typeface="Times New Roman" pitchFamily="18" charset="0"/>
              </a:rPr>
              <a:t>Спасо-Преображенский</a:t>
            </a:r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 собор (1822г., архитектор К.И.Росси), </a:t>
            </a:r>
            <a:r>
              <a:rPr lang="ru-RU" sz="1100" dirty="0" err="1" smtClean="0">
                <a:latin typeface="Garamond" pitchFamily="18" charset="0"/>
                <a:ea typeface="Times New Roman" pitchFamily="18" charset="0"/>
              </a:rPr>
              <a:t>Климентовская</a:t>
            </a:r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 (1885г.), Георгиевская (1692г.), деревянная Вознесенская (1653г.), Васильевская (1733г.), Успенская (1746г.), Ильинская (1822г.), </a:t>
            </a:r>
            <a:r>
              <a:rPr lang="ru-RU" sz="1100" dirty="0" err="1" smtClean="0">
                <a:latin typeface="Garamond" pitchFamily="18" charset="0"/>
                <a:ea typeface="Times New Roman" pitchFamily="18" charset="0"/>
              </a:rPr>
              <a:t>Михаилоархангельская</a:t>
            </a:r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 (1864 г.) и другие церкви. </a:t>
            </a:r>
          </a:p>
          <a:p>
            <a:r>
              <a:rPr lang="ru-RU" sz="1100" dirty="0" smtClean="0"/>
              <a:t>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0" y="2867814"/>
            <a:ext cx="7129463" cy="28800"/>
          </a:xfrm>
          <a:prstGeom prst="rect">
            <a:avLst/>
          </a:prstGeom>
          <a:solidFill>
            <a:srgbClr val="812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4368012"/>
            <a:ext cx="7129463" cy="28800"/>
          </a:xfrm>
          <a:prstGeom prst="rect">
            <a:avLst/>
          </a:prstGeom>
          <a:solidFill>
            <a:srgbClr val="812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29554" y="6640328"/>
            <a:ext cx="1663541" cy="381437"/>
          </a:xfrm>
        </p:spPr>
        <p:txBody>
          <a:bodyPr/>
          <a:lstStyle/>
          <a:p>
            <a:pPr algn="l"/>
            <a:fld id="{725C68B6-61C2-468F-89AB-4B9F7531AA68}" type="slidenum">
              <a:rPr lang="ru-RU" i="1" smtClean="0">
                <a:solidFill>
                  <a:schemeClr val="bg1">
                    <a:lumMod val="50000"/>
                  </a:schemeClr>
                </a:solidFill>
              </a:rPr>
              <a:pPr algn="l"/>
              <a:t>27</a:t>
            </a:fld>
            <a:endParaRPr lang="ru-RU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4000" y="180000"/>
            <a:ext cx="6480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Характеристика города Торжок / Туризм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07739" y="153170"/>
            <a:ext cx="21431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Garamond" pitchFamily="18" charset="0"/>
              </a:rPr>
              <a:t>Туризм</a:t>
            </a:r>
            <a:endParaRPr lang="ru-RU" sz="1200" b="1" dirty="0">
              <a:latin typeface="Garamond" pitchFamily="18" charset="0"/>
            </a:endParaRPr>
          </a:p>
        </p:txBody>
      </p:sp>
      <p:sp>
        <p:nvSpPr>
          <p:cNvPr id="10242" name="AutoShape 2" descr="http://www.project-seliger.ru/plugins/content/multithumb/images/1.3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://www.project-seliger.ru/plugins/content/multithumb/images/1.3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07145" y="438922"/>
            <a:ext cx="692231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100" b="1" dirty="0" smtClean="0">
                <a:latin typeface="Garamond" pitchFamily="18" charset="0"/>
                <a:ea typeface="Times New Roman" pitchFamily="18" charset="0"/>
              </a:rPr>
              <a:t>:</a:t>
            </a:r>
          </a:p>
          <a:p>
            <a:endParaRPr lang="ru-RU" sz="1100" dirty="0" smtClean="0">
              <a:latin typeface="Garamond" pitchFamily="18" charset="0"/>
              <a:ea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2296310"/>
            <a:ext cx="7129463" cy="28800"/>
          </a:xfrm>
          <a:prstGeom prst="rect">
            <a:avLst/>
          </a:prstGeom>
          <a:solidFill>
            <a:srgbClr val="812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058" name="Picture 2" descr="https://sun9-5.userapi.com/c846123/v846123874/35889/YUDn9E0qCy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07" y="367484"/>
            <a:ext cx="6858048" cy="1751810"/>
          </a:xfrm>
          <a:prstGeom prst="rect">
            <a:avLst/>
          </a:prstGeom>
          <a:noFill/>
        </p:spPr>
      </p:pic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921921" y="2439186"/>
            <a:ext cx="3071834" cy="269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Начиная с 2018 года в целях обеспечения реализации предусмотренных законодательством Российской Федерации полномочий органов местного самоуправления муниципального образования город Торжок по содействию развитию малого и среднего предпринимательства, а также полномочий в сфере создания условий для развития туризма, по привлечению инвестиций в экономику города и созданию благоприятных условий для ведения бизнеса  создано</a:t>
            </a:r>
          </a:p>
          <a:p>
            <a:pPr algn="ctr"/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 </a:t>
            </a:r>
            <a:r>
              <a:rPr lang="ru-RU" sz="1200" b="1" dirty="0" smtClean="0"/>
              <a:t>муниципальное бюджетное учреждение города Торжка «Информационно-консультационный центр по предпринимательству и туризму» </a:t>
            </a:r>
            <a:r>
              <a:rPr lang="ru-RU" sz="1200" dirty="0" smtClean="0"/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5868210"/>
            <a:ext cx="7129463" cy="28800"/>
          </a:xfrm>
          <a:prstGeom prst="rect">
            <a:avLst/>
          </a:prstGeom>
          <a:solidFill>
            <a:srgbClr val="812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4343381" y="6153962"/>
            <a:ext cx="278608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Garamond" pitchFamily="18" charset="0"/>
                <a:ea typeface="Times New Roman" pitchFamily="18" charset="0"/>
              </a:rPr>
              <a:t>Телефон: 8 (48251) 912-27</a:t>
            </a:r>
          </a:p>
        </p:txBody>
      </p:sp>
      <p:pic>
        <p:nvPicPr>
          <p:cNvPr id="6146" name="Picture 2" descr="http://www.torzhok-adm.ru/upload/medialibrary/d88/IM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583" y="2439186"/>
            <a:ext cx="346139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29554" y="6640328"/>
            <a:ext cx="1663541" cy="381437"/>
          </a:xfrm>
        </p:spPr>
        <p:txBody>
          <a:bodyPr/>
          <a:lstStyle/>
          <a:p>
            <a:pPr algn="l"/>
            <a:fld id="{725C68B6-61C2-468F-89AB-4B9F7531AA68}" type="slidenum">
              <a:rPr lang="ru-RU" i="1" smtClean="0">
                <a:solidFill>
                  <a:schemeClr val="bg1">
                    <a:lumMod val="50000"/>
                  </a:schemeClr>
                </a:solidFill>
              </a:rPr>
              <a:pPr algn="l"/>
              <a:t>28</a:t>
            </a:fld>
            <a:endParaRPr lang="ru-RU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4000" y="180000"/>
            <a:ext cx="6480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Характеристика города Торжок / Туризм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978891" y="6082524"/>
            <a:ext cx="4150572" cy="70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b="1" dirty="0" smtClean="0">
                <a:solidFill>
                  <a:srgbClr val="000000"/>
                </a:solidFill>
                <a:latin typeface="Georgia" pitchFamily="18" charset="0"/>
              </a:rPr>
              <a:t>30 июля 2010 года  – вступление в </a:t>
            </a:r>
          </a:p>
          <a:p>
            <a:pPr algn="ctr">
              <a:lnSpc>
                <a:spcPct val="120000"/>
              </a:lnSpc>
            </a:pPr>
            <a:r>
              <a:rPr lang="ru-RU" sz="1200" b="1" dirty="0" smtClean="0">
                <a:solidFill>
                  <a:srgbClr val="000000"/>
                </a:solidFill>
                <a:latin typeface="Georgia" pitchFamily="18" charset="0"/>
              </a:rPr>
              <a:t>«Союз русских </a:t>
            </a:r>
            <a:r>
              <a:rPr lang="ru-RU" sz="1200" b="1" dirty="0" err="1" smtClean="0">
                <a:solidFill>
                  <a:srgbClr val="000000"/>
                </a:solidFill>
                <a:latin typeface="Georgia" pitchFamily="18" charset="0"/>
              </a:rPr>
              <a:t>Ганзейких</a:t>
            </a:r>
            <a:r>
              <a:rPr lang="ru-RU" sz="1200" b="1" dirty="0" smtClean="0">
                <a:solidFill>
                  <a:srgbClr val="000000"/>
                </a:solidFill>
                <a:latin typeface="Georgia" pitchFamily="18" charset="0"/>
              </a:rPr>
              <a:t> городов»</a:t>
            </a:r>
          </a:p>
          <a:p>
            <a:pPr algn="ctr"/>
            <a:endParaRPr lang="ru-RU" sz="1100" b="1" dirty="0" smtClean="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0417" y="153170"/>
            <a:ext cx="21431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Garamond" pitchFamily="18" charset="0"/>
              </a:rPr>
              <a:t>Туризм</a:t>
            </a:r>
            <a:endParaRPr lang="ru-RU" sz="1200" b="1" dirty="0">
              <a:latin typeface="Garamond" pitchFamily="18" charset="0"/>
            </a:endParaRPr>
          </a:p>
        </p:txBody>
      </p:sp>
      <p:sp>
        <p:nvSpPr>
          <p:cNvPr id="10242" name="AutoShape 2" descr="http://www.project-seliger.ru/plugins/content/multithumb/images/1.3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://www.project-seliger.ru/plugins/content/multithumb/images/1.3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4725202"/>
            <a:ext cx="7129463" cy="28800"/>
          </a:xfrm>
          <a:prstGeom prst="rect">
            <a:avLst/>
          </a:prstGeom>
          <a:solidFill>
            <a:srgbClr val="812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921657" y="367484"/>
            <a:ext cx="342902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0000"/>
                </a:solidFill>
                <a:latin typeface="Georgia" pitchFamily="18" charset="0"/>
              </a:rPr>
              <a:t>Визитная карточка города Торжка</a:t>
            </a:r>
            <a:endParaRPr lang="ru-RU" sz="11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73358">
            <a:off x="358377" y="496430"/>
            <a:ext cx="798477" cy="57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 w="165100" prst="coolSlant"/>
          </a:sp3d>
        </p:spPr>
      </p:pic>
      <p:pic>
        <p:nvPicPr>
          <p:cNvPr id="24" name="Picture 31" descr="P10100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087" y="1010426"/>
            <a:ext cx="2035983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33" descr="вывшивальщиц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4665" y="867550"/>
            <a:ext cx="1143008" cy="1648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7" descr="0_6c0d_81cff1da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0615" y="867550"/>
            <a:ext cx="2000264" cy="137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16" descr="hanz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73" y="5153830"/>
            <a:ext cx="210871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3993359" y="5010954"/>
            <a:ext cx="242889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b="1" dirty="0" smtClean="0">
                <a:solidFill>
                  <a:srgbClr val="812F77"/>
                </a:solidFill>
              </a:rPr>
              <a:t>Торжок –</a:t>
            </a:r>
          </a:p>
          <a:p>
            <a:pPr algn="ctr">
              <a:lnSpc>
                <a:spcPct val="120000"/>
              </a:lnSpc>
            </a:pPr>
            <a:r>
              <a:rPr lang="ru-RU" sz="1600" b="1" dirty="0" smtClean="0">
                <a:solidFill>
                  <a:srgbClr val="812F77"/>
                </a:solidFill>
              </a:rPr>
              <a:t> один из самых</a:t>
            </a:r>
          </a:p>
          <a:p>
            <a:pPr algn="ctr">
              <a:lnSpc>
                <a:spcPct val="120000"/>
              </a:lnSpc>
            </a:pPr>
            <a:r>
              <a:rPr lang="ru-RU" sz="1600" b="1" dirty="0" smtClean="0">
                <a:solidFill>
                  <a:srgbClr val="812F77"/>
                </a:solidFill>
              </a:rPr>
              <a:t> молодых членов Ганзы</a:t>
            </a:r>
            <a:r>
              <a:rPr lang="ru-RU" sz="1600" dirty="0" smtClean="0">
                <a:solidFill>
                  <a:srgbClr val="812F77"/>
                </a:solidFill>
              </a:rPr>
              <a:t> </a:t>
            </a:r>
            <a:endParaRPr lang="ru-RU" sz="1600" dirty="0">
              <a:solidFill>
                <a:srgbClr val="812F77"/>
              </a:solidFill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135839" y="2367748"/>
            <a:ext cx="47149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0099"/>
                </a:solidFill>
                <a:latin typeface="Georgia" pitchFamily="18" charset="0"/>
              </a:rPr>
              <a:t>Городской гастрономический фестиваль</a:t>
            </a:r>
          </a:p>
          <a:p>
            <a:pPr algn="ctr"/>
            <a:r>
              <a:rPr lang="ru-RU" sz="1100" b="1" dirty="0" smtClean="0">
                <a:solidFill>
                  <a:srgbClr val="000099"/>
                </a:solidFill>
                <a:latin typeface="Georgia" pitchFamily="18" charset="0"/>
              </a:rPr>
              <a:t> «У Пожарского в Торжке…»</a:t>
            </a:r>
            <a:endParaRPr lang="ru-RU" sz="1100" b="1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493161" y="581798"/>
            <a:ext cx="192882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100" b="1" dirty="0" err="1" smtClean="0">
                <a:solidFill>
                  <a:srgbClr val="000099"/>
                </a:solidFill>
                <a:latin typeface="Georgia" pitchFamily="18" charset="0"/>
              </a:rPr>
              <a:t>Золотное</a:t>
            </a:r>
            <a:r>
              <a:rPr lang="ru-RU" sz="1100" b="1" dirty="0" smtClean="0">
                <a:solidFill>
                  <a:srgbClr val="000099"/>
                </a:solidFill>
                <a:latin typeface="Georgia" pitchFamily="18" charset="0"/>
              </a:rPr>
              <a:t> шитьё</a:t>
            </a:r>
            <a:endParaRPr lang="ru-RU" sz="1100" b="1" dirty="0">
              <a:solidFill>
                <a:srgbClr val="000099"/>
              </a:solidFill>
              <a:latin typeface="Georgia" pitchFamily="18" charset="0"/>
            </a:endParaRPr>
          </a:p>
        </p:txBody>
      </p:sp>
      <p:pic>
        <p:nvPicPr>
          <p:cNvPr id="5124" name="Picture 4" descr="http://strana.ru/media/images/uploaded/gallery_promo2440886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79111" y="2939252"/>
            <a:ext cx="270035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https://tverlife.ru/upload/iblock/7ff/7ff544ee64bfc2f9a0969d554814b00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93227" y="2796376"/>
            <a:ext cx="1285884" cy="1831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https://pp.userapi.com/c845217/v845217560/7d545/_72_0egtBkY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4335" y="2867814"/>
            <a:ext cx="2214578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IMG_36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10623"/>
            <a:ext cx="7129463" cy="465376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136367" y="6640328"/>
            <a:ext cx="1663541" cy="381437"/>
          </a:xfrm>
        </p:spPr>
        <p:txBody>
          <a:bodyPr/>
          <a:lstStyle/>
          <a:p>
            <a:fld id="{725C68B6-61C2-468F-89AB-4B9F7531AA68}" type="slidenum">
              <a:rPr lang="ru-RU" i="1" smtClean="0">
                <a:solidFill>
                  <a:schemeClr val="bg1">
                    <a:lumMod val="75000"/>
                  </a:schemeClr>
                </a:solidFill>
              </a:rPr>
              <a:pPr/>
              <a:t>29</a:t>
            </a:fld>
            <a:endParaRPr lang="ru-RU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4000" y="180000"/>
            <a:ext cx="6480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Характеристика города Торжок / Инвестиции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78583" y="720000"/>
            <a:ext cx="32400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100" b="1" dirty="0" smtClean="0">
                <a:solidFill>
                  <a:srgbClr val="812F77"/>
                </a:solidFill>
                <a:latin typeface="Garamond" pitchFamily="18" charset="0"/>
              </a:rPr>
              <a:t>Анализ существующих тенденций в сфере привлечения инвестиций</a:t>
            </a:r>
          </a:p>
          <a:p>
            <a:pPr algn="just"/>
            <a:r>
              <a:rPr lang="ru-RU" sz="1100" dirty="0" smtClean="0">
                <a:latin typeface="Garamond" pitchFamily="18" charset="0"/>
              </a:rPr>
              <a:t>Инвесторов привлекает выгодное географическое положение Торжка, развитая инфраструктура города, наличие сырья, добываемого на прилегающих территориях. </a:t>
            </a:r>
          </a:p>
          <a:p>
            <a:pPr indent="357188" algn="just"/>
            <a:r>
              <a:rPr lang="ru-RU" sz="1100" dirty="0" smtClean="0">
                <a:latin typeface="Garamond" pitchFamily="18" charset="0"/>
              </a:rPr>
              <a:t>Новые предприятия – это всегда новые рабочие места, дополнительные инвестиции, поступления налогов в бюджет.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78649" y="432000"/>
            <a:ext cx="21431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Garamond" pitchFamily="18" charset="0"/>
              </a:rPr>
              <a:t>Инвестиции</a:t>
            </a:r>
            <a:endParaRPr lang="ru-RU" sz="1600" b="1" dirty="0">
              <a:latin typeface="Garamond" pitchFamily="18" charset="0"/>
            </a:endParaRPr>
          </a:p>
        </p:txBody>
      </p:sp>
      <p:sp>
        <p:nvSpPr>
          <p:cNvPr id="10242" name="AutoShape 2" descr="http://www.project-seliger.ru/plugins/content/multithumb/images/1.3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://www.project-seliger.ru/plugins/content/multithumb/images/1.3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493293" y="796112"/>
            <a:ext cx="363617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Garamond" pitchFamily="18" charset="0"/>
              </a:rPr>
              <a:t>Объем инвестиций в основной капитал по крупным и средним предприятиям и организациям города в 2017 году сложился в размере 621,4 млн. руб., объем инвестиций в основной капитал (за исключением бюджетных средств) в расчете на 1 жителя – 11990 руб. Наибольшие инвестиционные вложения (58%) произведены промышленными предприятиями города по виду экономической деятельности «Обрабатывающие производства».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510624"/>
            <a:ext cx="7129463" cy="28800"/>
          </a:xfrm>
          <a:prstGeom prst="rect">
            <a:avLst/>
          </a:prstGeom>
          <a:solidFill>
            <a:srgbClr val="812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i="1" smtClean="0"/>
              <a:pPr/>
              <a:t>3</a:t>
            </a:fld>
            <a:endParaRPr lang="ru-RU" i="1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707343" y="224608"/>
            <a:ext cx="500066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100" b="1" i="1" dirty="0" smtClean="0"/>
              <a:t> </a:t>
            </a:r>
            <a:endParaRPr lang="ru-RU" sz="1100" dirty="0" smtClean="0"/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Уважаемые дамы и господа!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50" i="1" dirty="0" smtClean="0">
                <a:latin typeface="Times New Roman" pitchFamily="18" charset="0"/>
                <a:cs typeface="Times New Roman" pitchFamily="18" charset="0"/>
              </a:rPr>
              <a:t>          Приветствую Вас на страницах информационного проекта «Инвестиционный паспорт города Торжка».</a:t>
            </a:r>
            <a:endParaRPr lang="ru-RU" sz="115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50" i="1" dirty="0" smtClean="0">
                <a:latin typeface="Times New Roman" pitchFamily="18" charset="0"/>
                <a:cs typeface="Times New Roman" pitchFamily="18" charset="0"/>
              </a:rPr>
              <a:t>         Надеюсь, что этот проект окажется не только полезным источником информации, но и станет своеобразным путеводителем для деловых людей, потенциальных инвесторов, заинтересованных в установлении прочных  экономических связей с нашим городом.</a:t>
            </a:r>
            <a:endParaRPr lang="ru-RU" sz="11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фото Меньщикова АВ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35" y="438922"/>
            <a:ext cx="100013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21459" y="1867682"/>
            <a:ext cx="6572296" cy="396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150" i="1" dirty="0" smtClean="0">
                <a:latin typeface="Times New Roman" pitchFamily="18" charset="0"/>
                <a:cs typeface="Times New Roman" pitchFamily="18" charset="0"/>
              </a:rPr>
              <a:t>Торжок сегодня – это не только город с многовековой историей, но и развитый промышленный центр. Близость к экономическим центрам, многоотраслевая структура экономики, возможность для размещения новых производств,  богатейшее историко-архитектурное наследие – всё это, несомненно, открывает широкие перспективы для дальнейшего динамичного развития Торжка, делая его </a:t>
            </a:r>
            <a:r>
              <a:rPr lang="ru-RU" sz="1150" i="1" dirty="0" err="1" smtClean="0">
                <a:latin typeface="Times New Roman" pitchFamily="18" charset="0"/>
                <a:cs typeface="Times New Roman" pitchFamily="18" charset="0"/>
              </a:rPr>
              <a:t>инвестиционно</a:t>
            </a:r>
            <a:r>
              <a:rPr lang="ru-RU" sz="1150" i="1" dirty="0" smtClean="0">
                <a:latin typeface="Times New Roman" pitchFamily="18" charset="0"/>
                <a:cs typeface="Times New Roman" pitchFamily="18" charset="0"/>
              </a:rPr>
              <a:t> привлекательным.</a:t>
            </a:r>
          </a:p>
          <a:p>
            <a:r>
              <a:rPr lang="ru-RU" sz="1150" i="1" dirty="0" smtClean="0">
                <a:latin typeface="Times New Roman" pitchFamily="18" charset="0"/>
                <a:cs typeface="Times New Roman" pitchFamily="18" charset="0"/>
              </a:rPr>
              <a:t>	Администрация муниципального образования город Торжок готова рассмотреть самые разнообразные варианты привлечения капитала, передовых технологий, управленческого опыта в целях его дальнейшего использования на благо города и его жителей. Со своей стороны, окажем всяческую поддержку инвестициям, создавая благоприятные условия для реализации проектов и предложений. Деятельность администрации направлена на укрепление экономического потенциала Торжка, развитие его инфраструктуры, повышение привлекательности города как туристического центра. </a:t>
            </a:r>
            <a:endParaRPr lang="ru-RU" sz="11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50" i="1" dirty="0" smtClean="0">
                <a:latin typeface="Times New Roman" pitchFamily="18" charset="0"/>
                <a:cs typeface="Times New Roman" pitchFamily="18" charset="0"/>
              </a:rPr>
              <a:t>          	 Мы заинтересованы в эффективном сотрудничестве и уже сегодня делаем многое, чтобы настоящим и потенциальным инвесторам было выгодно и комфортно работать и развивать свой бизнес на нашей территории. Несомненно, «Инвестиционный паспорт города Торжка» станет рабочим инструментом для повышения инвестиционной привлекательности города, роста инвестиционной активности, создаст продуктивную основу для диалога муниципалитета и инвесторов. </a:t>
            </a:r>
          </a:p>
          <a:p>
            <a:r>
              <a:rPr lang="ru-RU" sz="1150" i="1" dirty="0" smtClean="0">
                <a:latin typeface="Times New Roman" pitchFamily="18" charset="0"/>
                <a:cs typeface="Times New Roman" pitchFamily="18" charset="0"/>
              </a:rPr>
              <a:t>	Торжок открыт для активного и взаимовыгодного партнёрства, добро пожаловать!</a:t>
            </a:r>
            <a:endParaRPr lang="ru-RU" sz="115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latin typeface="Garamond" pitchFamily="18" charset="0"/>
            </a:endParaRPr>
          </a:p>
          <a:p>
            <a:pPr algn="r"/>
            <a:endParaRPr lang="ru-RU" sz="1100" dirty="0" smtClean="0">
              <a:latin typeface="Garamond" pitchFamily="18" charset="0"/>
            </a:endParaRPr>
          </a:p>
          <a:p>
            <a:pPr algn="r"/>
            <a:endParaRPr lang="ru-RU" sz="1100" dirty="0" smtClean="0">
              <a:latin typeface="Garamond" pitchFamily="18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921921" y="5653896"/>
            <a:ext cx="271464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С уважением,</a:t>
            </a:r>
          </a:p>
          <a:p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Глава города Торжка  А.В. Меньщиков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29554" y="6640328"/>
            <a:ext cx="1663541" cy="381437"/>
          </a:xfrm>
        </p:spPr>
        <p:txBody>
          <a:bodyPr/>
          <a:lstStyle/>
          <a:p>
            <a:pPr algn="l"/>
            <a:fld id="{725C68B6-61C2-468F-89AB-4B9F7531AA68}" type="slidenum">
              <a:rPr lang="ru-RU" i="1" smtClean="0"/>
              <a:pPr algn="l"/>
              <a:t>30</a:t>
            </a:fld>
            <a:endParaRPr lang="ru-RU" i="1"/>
          </a:p>
        </p:txBody>
      </p:sp>
      <p:sp>
        <p:nvSpPr>
          <p:cNvPr id="7" name="Прямоугольник 6"/>
          <p:cNvSpPr/>
          <p:nvPr/>
        </p:nvSpPr>
        <p:spPr>
          <a:xfrm>
            <a:off x="2207409" y="296046"/>
            <a:ext cx="307183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 smtClean="0">
                <a:latin typeface="Garamond" pitchFamily="18" charset="0"/>
                <a:ea typeface="Adobe Fangsong Std R" pitchFamily="18" charset="-128"/>
              </a:rPr>
              <a:t>Контактная информация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21525" y="796112"/>
            <a:ext cx="5429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Garamond" pitchFamily="18" charset="0"/>
              </a:rPr>
              <a:t>Глава города Торжка</a:t>
            </a:r>
          </a:p>
          <a:p>
            <a:r>
              <a:rPr lang="ru-RU" sz="1200" b="1" dirty="0" smtClean="0">
                <a:latin typeface="Garamond" pitchFamily="18" charset="0"/>
              </a:rPr>
              <a:t>Меньщиков Александр Владимирович</a:t>
            </a:r>
          </a:p>
          <a:p>
            <a:endParaRPr lang="ru-RU" sz="1200" b="1" dirty="0" smtClean="0">
              <a:latin typeface="Garamond" pitchFamily="18" charset="0"/>
            </a:endParaRPr>
          </a:p>
          <a:p>
            <a:r>
              <a:rPr lang="ru-RU" sz="1200" dirty="0" smtClean="0">
                <a:latin typeface="Garamond" pitchFamily="18" charset="0"/>
              </a:rPr>
              <a:t> </a:t>
            </a:r>
            <a:r>
              <a:rPr lang="en-US" sz="1200" dirty="0" smtClean="0">
                <a:latin typeface="Garamond" pitchFamily="18" charset="0"/>
              </a:rPr>
              <a:t>E-mail: admtorzhok@yandex.ru</a:t>
            </a:r>
            <a:endParaRPr lang="ru-RU" sz="1200" dirty="0" smtClean="0">
              <a:solidFill>
                <a:prstClr val="black"/>
              </a:solidFill>
              <a:latin typeface="Garamond" pitchFamily="18" charset="0"/>
            </a:endParaRPr>
          </a:p>
          <a:p>
            <a:r>
              <a:rPr lang="ru-RU" sz="1200" dirty="0" smtClean="0">
                <a:latin typeface="Garamond" pitchFamily="18" charset="0"/>
              </a:rPr>
              <a:t>    Тел.: </a:t>
            </a:r>
            <a:r>
              <a:rPr lang="ru-RU" sz="1200" dirty="0" smtClean="0">
                <a:solidFill>
                  <a:prstClr val="black"/>
                </a:solidFill>
                <a:latin typeface="Garamond" pitchFamily="18" charset="0"/>
              </a:rPr>
              <a:t>+7 (48251) 9-80-50</a:t>
            </a:r>
          </a:p>
          <a:p>
            <a:endParaRPr lang="ru-RU" sz="1200" b="1" dirty="0" smtClean="0">
              <a:latin typeface="Garamond" pitchFamily="18" charset="0"/>
            </a:endParaRPr>
          </a:p>
          <a:p>
            <a:r>
              <a:rPr lang="ru-RU" sz="1200" b="1" dirty="0" smtClean="0">
                <a:latin typeface="Garamond" pitchFamily="18" charset="0"/>
              </a:rPr>
              <a:t>И.о Первого заместителя Главы администрации города</a:t>
            </a:r>
          </a:p>
          <a:p>
            <a:r>
              <a:rPr lang="ru-RU" sz="1200" b="1" dirty="0" smtClean="0">
                <a:latin typeface="Garamond" pitchFamily="18" charset="0"/>
              </a:rPr>
              <a:t>Чеканов Роман Станиславович</a:t>
            </a:r>
          </a:p>
          <a:p>
            <a:endParaRPr lang="ru-RU" sz="1100" dirty="0" smtClean="0">
              <a:latin typeface="Garamond" pitchFamily="18" charset="0"/>
            </a:endParaRPr>
          </a:p>
          <a:p>
            <a:r>
              <a:rPr lang="ru-RU" sz="1100" dirty="0" smtClean="0">
                <a:latin typeface="Garamond" pitchFamily="18" charset="0"/>
              </a:rPr>
              <a:t>    </a:t>
            </a:r>
            <a:r>
              <a:rPr lang="en-US" sz="1100" dirty="0" smtClean="0">
                <a:latin typeface="Garamond" pitchFamily="18" charset="0"/>
              </a:rPr>
              <a:t>E-mail: admtorzhok@yandex.ru</a:t>
            </a:r>
            <a:endParaRPr lang="ru-RU" sz="1100" dirty="0" smtClean="0">
              <a:solidFill>
                <a:prstClr val="black"/>
              </a:solidFill>
              <a:latin typeface="Garamond" pitchFamily="18" charset="0"/>
            </a:endParaRPr>
          </a:p>
          <a:p>
            <a:r>
              <a:rPr lang="ru-RU" sz="1100" dirty="0" smtClean="0">
                <a:latin typeface="Garamond" pitchFamily="18" charset="0"/>
              </a:rPr>
              <a:t>    Тел.: </a:t>
            </a:r>
            <a:r>
              <a:rPr lang="ru-RU" sz="1100" dirty="0" smtClean="0">
                <a:solidFill>
                  <a:prstClr val="black"/>
                </a:solidFill>
                <a:latin typeface="Garamond" pitchFamily="18" charset="0"/>
              </a:rPr>
              <a:t>+7 (48251) 916-34</a:t>
            </a:r>
          </a:p>
          <a:p>
            <a:pPr indent="177800"/>
            <a:r>
              <a:rPr lang="ru-RU" sz="1100" dirty="0" smtClean="0">
                <a:solidFill>
                  <a:prstClr val="black"/>
                </a:solidFill>
                <a:latin typeface="Garamond" pitchFamily="18" charset="0"/>
              </a:rPr>
              <a:t> 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1459" y="5082392"/>
            <a:ext cx="62151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100" dirty="0" smtClean="0">
                <a:solidFill>
                  <a:prstClr val="black"/>
                </a:solidFill>
                <a:latin typeface="Garamond" pitchFamily="18" charset="0"/>
              </a:rPr>
              <a:t>По вопросам размещения инвестиционных проектов на территории города Торжок обращаться в администрацию города Торжок по адресу:</a:t>
            </a:r>
          </a:p>
          <a:p>
            <a:pPr lvl="0" algn="ctr"/>
            <a:endParaRPr lang="ru-RU" sz="1100" dirty="0" smtClean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r>
              <a:rPr lang="ru-RU" sz="1100" dirty="0" smtClean="0">
                <a:solidFill>
                  <a:prstClr val="black"/>
                </a:solidFill>
                <a:latin typeface="Garamond" pitchFamily="18" charset="0"/>
              </a:rPr>
              <a:t>172002, город Торжок, Новгородская набережная,1а</a:t>
            </a:r>
          </a:p>
          <a:p>
            <a:pPr algn="ctr"/>
            <a:r>
              <a:rPr lang="ru-RU" sz="1100" dirty="0" smtClean="0">
                <a:solidFill>
                  <a:prstClr val="black"/>
                </a:solidFill>
                <a:latin typeface="Garamond" pitchFamily="18" charset="0"/>
              </a:rPr>
              <a:t>Тел.: +7 (48251) 9-24-31, 9-19-78</a:t>
            </a:r>
            <a:endParaRPr lang="ru-RU" sz="1100" dirty="0" smtClean="0">
              <a:latin typeface="Garamond" pitchFamily="18" charset="0"/>
            </a:endParaRPr>
          </a:p>
          <a:p>
            <a:pPr algn="ctr"/>
            <a:r>
              <a:rPr lang="ru-RU" sz="1100" dirty="0" smtClean="0">
                <a:solidFill>
                  <a:prstClr val="black"/>
                </a:solidFill>
                <a:latin typeface="Garamond" pitchFamily="18" charset="0"/>
              </a:rPr>
              <a:t>Факс: +7 (48251) </a:t>
            </a:r>
            <a:r>
              <a:rPr lang="ru-RU" sz="1100" dirty="0" smtClean="0">
                <a:latin typeface="Garamond" pitchFamily="18" charset="0"/>
              </a:rPr>
              <a:t>9-12-46</a:t>
            </a:r>
          </a:p>
          <a:p>
            <a:pPr algn="ctr"/>
            <a:r>
              <a:rPr lang="en-US" sz="1100" dirty="0" smtClean="0">
                <a:solidFill>
                  <a:prstClr val="black"/>
                </a:solidFill>
                <a:latin typeface="Garamond" pitchFamily="18" charset="0"/>
              </a:rPr>
              <a:t>www.Torzhok-adm.ru</a:t>
            </a:r>
            <a:endParaRPr lang="ru-RU" sz="1100" dirty="0" smtClean="0">
              <a:solidFill>
                <a:prstClr val="black"/>
              </a:solidFill>
              <a:latin typeface="Garamond" pitchFamily="18" charset="0"/>
            </a:endParaRPr>
          </a:p>
          <a:p>
            <a:pPr algn="ctr"/>
            <a:endParaRPr lang="ru-RU" sz="1100" dirty="0" smtClean="0">
              <a:solidFill>
                <a:prstClr val="black"/>
              </a:solidFill>
              <a:latin typeface="Garamon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2140" y="3510756"/>
            <a:ext cx="1156708" cy="136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62850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1" y="0"/>
            <a:ext cx="184731" cy="37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1306009"/>
            <a:ext cx="7129463" cy="37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2253797"/>
            <a:ext cx="7129463" cy="37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1" y="3201586"/>
            <a:ext cx="184731" cy="37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48563" cy="756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939120"/>
            <a:ext cx="6922317" cy="487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1855" y="224608"/>
            <a:ext cx="3214710" cy="330420"/>
          </a:xfrm>
        </p:spPr>
        <p:txBody>
          <a:bodyPr>
            <a:noAutofit/>
          </a:bodyPr>
          <a:lstStyle/>
          <a:p>
            <a:pPr lvl="0"/>
            <a:r>
              <a:rPr lang="ru-RU" sz="1600" b="0" dirty="0" smtClean="0">
                <a:latin typeface="Garamond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latin typeface="Garamond" pitchFamily="18" charset="0"/>
                <a:cs typeface="Times New Roman" pitchFamily="18" charset="0"/>
              </a:rPr>
            </a:br>
            <a:r>
              <a:rPr lang="ru-RU" sz="1600" b="0" dirty="0" smtClean="0">
                <a:latin typeface="Garamond" pitchFamily="18" charset="0"/>
                <a:cs typeface="Times New Roman" pitchFamily="18" charset="0"/>
              </a:rPr>
              <a:t>Расположение города Торжок</a:t>
            </a:r>
            <a:endParaRPr lang="ru-RU" sz="1600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1855" y="510360"/>
            <a:ext cx="3214710" cy="1446550"/>
          </a:xfrm>
          <a:custGeom>
            <a:avLst/>
            <a:gdLst>
              <a:gd name="connsiteX0" fmla="*/ 0 w 5857892"/>
              <a:gd name="connsiteY0" fmla="*/ 0 h 4708981"/>
              <a:gd name="connsiteX1" fmla="*/ 5857892 w 5857892"/>
              <a:gd name="connsiteY1" fmla="*/ 0 h 4708981"/>
              <a:gd name="connsiteX2" fmla="*/ 5857892 w 5857892"/>
              <a:gd name="connsiteY2" fmla="*/ 4708981 h 4708981"/>
              <a:gd name="connsiteX3" fmla="*/ 0 w 5857892"/>
              <a:gd name="connsiteY3" fmla="*/ 4708981 h 4708981"/>
              <a:gd name="connsiteX4" fmla="*/ 0 w 5857892"/>
              <a:gd name="connsiteY4" fmla="*/ 0 h 470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7892" h="4708981">
                <a:moveTo>
                  <a:pt x="0" y="0"/>
                </a:moveTo>
                <a:lnTo>
                  <a:pt x="5857892" y="0"/>
                </a:lnTo>
                <a:lnTo>
                  <a:pt x="5857892" y="4708981"/>
                </a:lnTo>
                <a:lnTo>
                  <a:pt x="0" y="4708981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latin typeface="Garamond" pitchFamily="18" charset="0"/>
              </a:rPr>
              <a:t>Расположен на холмистой местности (</a:t>
            </a:r>
            <a:r>
              <a:rPr lang="ru-RU" sz="1100" dirty="0" err="1" smtClean="0">
                <a:latin typeface="Garamond" pitchFamily="18" charset="0"/>
              </a:rPr>
              <a:t>Вышневолоцко-Новоторжская</a:t>
            </a:r>
            <a:r>
              <a:rPr lang="ru-RU" sz="1100" dirty="0" smtClean="0">
                <a:latin typeface="Garamond" pitchFamily="18" charset="0"/>
              </a:rPr>
              <a:t> гряда), по обеим берегам реки </a:t>
            </a:r>
            <a:r>
              <a:rPr lang="ru-RU" sz="1100" dirty="0" err="1" smtClean="0">
                <a:latin typeface="Garamond" pitchFamily="18" charset="0"/>
              </a:rPr>
              <a:t>Тверцы</a:t>
            </a:r>
            <a:r>
              <a:rPr lang="ru-RU" sz="1100" dirty="0" smtClean="0">
                <a:latin typeface="Garamond" pitchFamily="18" charset="0"/>
              </a:rPr>
              <a:t>, притока Волги. Торжок является одним из малых городов России, удобно расположен относительно многих русских городов, находится на шоссе Москва - Санкт-Петербург и автодороге Торжок-Осташков, ведущей к живописному озеру Селигер.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29554" y="6640328"/>
            <a:ext cx="1663541" cy="381437"/>
          </a:xfrm>
        </p:spPr>
        <p:txBody>
          <a:bodyPr/>
          <a:lstStyle/>
          <a:p>
            <a:pPr algn="l"/>
            <a:fld id="{725C68B6-61C2-468F-89AB-4B9F7531AA68}" type="slidenum">
              <a:rPr lang="ru-RU" i="1" smtClean="0"/>
              <a:pPr algn="l"/>
              <a:t>4</a:t>
            </a:fld>
            <a:endParaRPr lang="ru-RU" i="1"/>
          </a:p>
        </p:txBody>
      </p:sp>
      <p:sp>
        <p:nvSpPr>
          <p:cNvPr id="7" name="Прямоугольник 6"/>
          <p:cNvSpPr/>
          <p:nvPr/>
        </p:nvSpPr>
        <p:spPr>
          <a:xfrm>
            <a:off x="278583" y="438923"/>
            <a:ext cx="300039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solidFill>
                  <a:srgbClr val="812F77"/>
                </a:solidFill>
                <a:latin typeface="Garamond" pitchFamily="18" charset="0"/>
              </a:rPr>
              <a:t>Торжок, город областного подчинения, центр </a:t>
            </a:r>
            <a:r>
              <a:rPr lang="ru-RU" sz="1100" dirty="0" err="1" smtClean="0">
                <a:solidFill>
                  <a:srgbClr val="812F77"/>
                </a:solidFill>
                <a:latin typeface="Garamond" pitchFamily="18" charset="0"/>
              </a:rPr>
              <a:t>Торжокского</a:t>
            </a:r>
            <a:r>
              <a:rPr lang="ru-RU" sz="1100" dirty="0" smtClean="0">
                <a:solidFill>
                  <a:srgbClr val="812F77"/>
                </a:solidFill>
                <a:latin typeface="Garamond" pitchFamily="18" charset="0"/>
              </a:rPr>
              <a:t> района Тверской области.</a:t>
            </a:r>
          </a:p>
          <a:p>
            <a:pPr algn="just"/>
            <a:r>
              <a:rPr lang="ru-RU" sz="1100" dirty="0" smtClean="0">
                <a:solidFill>
                  <a:srgbClr val="812F77"/>
                </a:solidFill>
                <a:latin typeface="Garamond" pitchFamily="18" charset="0"/>
              </a:rPr>
              <a:t>Общая площадь города 58,5 кв. км.</a:t>
            </a:r>
          </a:p>
          <a:p>
            <a:pPr algn="just"/>
            <a:r>
              <a:rPr lang="ru-RU" sz="1100" dirty="0" smtClean="0">
                <a:solidFill>
                  <a:srgbClr val="812F77"/>
                </a:solidFill>
                <a:latin typeface="Garamond" pitchFamily="18" charset="0"/>
              </a:rPr>
              <a:t>По состоянию на 01.01.2018  численность населения г. Торжка  составила 45 641 чел. Плотность населения 780 человек на 1 кв.км. </a:t>
            </a:r>
          </a:p>
          <a:p>
            <a:pPr algn="just"/>
            <a:endParaRPr lang="ru-RU" sz="1100" dirty="0">
              <a:solidFill>
                <a:srgbClr val="812F77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i="1" smtClean="0"/>
              <a:pPr/>
              <a:t>5</a:t>
            </a:fld>
            <a:endParaRPr lang="ru-RU" i="1" dirty="0"/>
          </a:p>
        </p:txBody>
      </p:sp>
      <p:sp>
        <p:nvSpPr>
          <p:cNvPr id="8" name="TextBox 7"/>
          <p:cNvSpPr txBox="1"/>
          <p:nvPr/>
        </p:nvSpPr>
        <p:spPr>
          <a:xfrm>
            <a:off x="845733" y="5368144"/>
            <a:ext cx="5046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812F77"/>
                </a:solidFill>
                <a:latin typeface="Garamond" pitchFamily="18" charset="0"/>
              </a:rPr>
              <a:t>Содержание </a:t>
            </a:r>
          </a:p>
          <a:p>
            <a:endParaRPr lang="ru-RU" sz="1200" dirty="0" smtClean="0">
              <a:solidFill>
                <a:srgbClr val="812F77"/>
              </a:solidFill>
              <a:latin typeface="Garamond" pitchFamily="18" charset="0"/>
            </a:endParaRPr>
          </a:p>
          <a:p>
            <a:r>
              <a:rPr lang="ru-RU" sz="1200" dirty="0" smtClean="0">
                <a:solidFill>
                  <a:srgbClr val="812F77"/>
                </a:solidFill>
                <a:latin typeface="Garamond" pitchFamily="18" charset="0"/>
              </a:rPr>
              <a:t>Характеристика города Торжок                                                          6</a:t>
            </a:r>
          </a:p>
          <a:p>
            <a:r>
              <a:rPr lang="ru-RU" sz="1200" dirty="0" smtClean="0">
                <a:solidFill>
                  <a:srgbClr val="812F77"/>
                </a:solidFill>
                <a:latin typeface="Garamond" pitchFamily="18" charset="0"/>
              </a:rPr>
              <a:t>Контактная информация                                                                    25</a:t>
            </a:r>
          </a:p>
          <a:p>
            <a:endParaRPr lang="ru-RU" sz="1200" dirty="0">
              <a:solidFill>
                <a:srgbClr val="812F77"/>
              </a:solidFill>
              <a:latin typeface="Garamond" pitchFamily="18" charset="0"/>
            </a:endParaRPr>
          </a:p>
        </p:txBody>
      </p:sp>
      <p:pic>
        <p:nvPicPr>
          <p:cNvPr id="19458" name="Picture 2" descr="mxevxpmqgtws y74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7129463" cy="5347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IMG_36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2408019"/>
            <a:ext cx="7129463" cy="475637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4000" y="180000"/>
            <a:ext cx="648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Характеристика города Торжок / Природные ресурсы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4000" y="720000"/>
            <a:ext cx="32400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50"/>
              </a:lnSpc>
            </a:pPr>
            <a:r>
              <a:rPr lang="ru-RU" sz="1100" dirty="0" smtClean="0">
                <a:latin typeface="Garamond" pitchFamily="18" charset="0"/>
              </a:rPr>
              <a:t>Общая территория городских земель составляет 5852 га, из них площадь застроенных земель 3871 га. </a:t>
            </a:r>
          </a:p>
          <a:p>
            <a:pPr indent="357188" algn="just">
              <a:lnSpc>
                <a:spcPts val="1250"/>
              </a:lnSpc>
            </a:pPr>
            <a:r>
              <a:rPr lang="ru-RU" sz="1100" dirty="0" smtClean="0">
                <a:latin typeface="Garamond" pitchFamily="18" charset="0"/>
              </a:rPr>
              <a:t>Общая площадь зеленых насаждений в пределах городской черты – 693 га, из них лесопарков – 339 га,  городских лесов – 186 га, озеленение дорожно-уличной сети – 111 га, насаждений общего пользования (парки, сады, скверы) – 57 га. </a:t>
            </a:r>
          </a:p>
          <a:p>
            <a:pPr indent="357188" algn="just">
              <a:lnSpc>
                <a:spcPts val="1250"/>
              </a:lnSpc>
            </a:pPr>
            <a:r>
              <a:rPr lang="ru-RU" sz="1100" dirty="0" smtClean="0">
                <a:latin typeface="Garamond" pitchFamily="18" charset="0"/>
              </a:rPr>
              <a:t>На территории города протекает река </a:t>
            </a:r>
            <a:r>
              <a:rPr lang="ru-RU" sz="1100" dirty="0" err="1" smtClean="0">
                <a:latin typeface="Garamond" pitchFamily="18" charset="0"/>
              </a:rPr>
              <a:t>Тверца</a:t>
            </a:r>
            <a:r>
              <a:rPr lang="ru-RU" sz="1100" dirty="0" smtClean="0">
                <a:latin typeface="Garamond" pitchFamily="18" charset="0"/>
              </a:rPr>
              <a:t>, которая делит город на левобережную и правобережную части, соединенные между собой мостами. Водных объектов в муниципальной собственности нет.</a:t>
            </a:r>
          </a:p>
          <a:p>
            <a:pPr indent="357188" algn="just">
              <a:lnSpc>
                <a:spcPts val="1250"/>
              </a:lnSpc>
            </a:pPr>
            <a:r>
              <a:rPr lang="ru-RU" sz="1100" dirty="0" smtClean="0">
                <a:latin typeface="Garamond" pitchFamily="18" charset="0"/>
              </a:rPr>
              <a:t> Карьеров антропогенного и природного происхождения на территории города не имеется.</a:t>
            </a:r>
          </a:p>
          <a:p>
            <a:pPr indent="357188" algn="just">
              <a:lnSpc>
                <a:spcPts val="1250"/>
              </a:lnSpc>
            </a:pPr>
            <a:r>
              <a:rPr lang="ru-RU" sz="1100" dirty="0" smtClean="0">
                <a:latin typeface="Garamond" pitchFamily="18" charset="0"/>
              </a:rPr>
              <a:t> </a:t>
            </a:r>
          </a:p>
          <a:p>
            <a:pPr indent="357188" algn="just">
              <a:lnSpc>
                <a:spcPts val="1250"/>
              </a:lnSpc>
            </a:pPr>
            <a:r>
              <a:rPr lang="ru-RU" sz="1100" dirty="0" smtClean="0">
                <a:latin typeface="Garamond" pitchFamily="18" charset="0"/>
              </a:rPr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773" y="432000"/>
            <a:ext cx="2660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Garamond" pitchFamily="18" charset="0"/>
                <a:ea typeface="Adobe Fangsong Std R" pitchFamily="18" charset="-128"/>
                <a:cs typeface="Times New Roman" pitchFamily="18" charset="0"/>
              </a:rPr>
              <a:t>Природные ресурсы</a:t>
            </a:r>
            <a:endParaRPr lang="ru-RU" sz="1600" dirty="0">
              <a:latin typeface="Garamond" pitchFamily="18" charset="0"/>
              <a:ea typeface="Adobe Fangsong Std R" pitchFamily="18" charset="-128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329554" y="6640328"/>
            <a:ext cx="1663541" cy="381437"/>
          </a:xfrm>
        </p:spPr>
        <p:txBody>
          <a:bodyPr/>
          <a:lstStyle/>
          <a:p>
            <a:pPr algn="l"/>
            <a:fld id="{725C68B6-61C2-468F-89AB-4B9F7531AA68}" type="slidenum">
              <a:rPr lang="ru-RU" i="1" smtClean="0">
                <a:solidFill>
                  <a:schemeClr val="bg1">
                    <a:lumMod val="65000"/>
                  </a:schemeClr>
                </a:solidFill>
              </a:rPr>
              <a:pPr algn="l"/>
              <a:t>6</a:t>
            </a:fld>
            <a:endParaRPr lang="ru-RU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6390" name="Picture 6" descr="hvrhgigollde u39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045" y="724674"/>
            <a:ext cx="3143225" cy="2357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D:\Рабочая папка\паспорта\г. Торжок\III Природные ресурсы\3d3f7566666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96442"/>
            <a:ext cx="4490506" cy="3367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5136367" y="6640328"/>
            <a:ext cx="1663541" cy="381437"/>
          </a:xfrm>
        </p:spPr>
        <p:txBody>
          <a:bodyPr/>
          <a:lstStyle/>
          <a:p>
            <a:fld id="{725C68B6-61C2-468F-89AB-4B9F7531AA68}" type="slidenum">
              <a:rPr lang="ru-RU" i="1" smtClean="0">
                <a:solidFill>
                  <a:schemeClr val="bg1">
                    <a:lumMod val="50000"/>
                  </a:schemeClr>
                </a:solidFill>
              </a:rPr>
              <a:pPr/>
              <a:t>7</a:t>
            </a:fld>
            <a:endParaRPr lang="ru-RU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000" y="180000"/>
            <a:ext cx="648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Характеристика города Торжок / Транспортная инфраструктура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600000" y="720000"/>
            <a:ext cx="3240000" cy="533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</a:rPr>
              <a:t>Торжок - это узел железнодорожных линий на Ржев, Лихославль, Соблаго, Москву. По железной дороге Торжок связан не только с двумя столицами, но и с городами севера и юга страны. Через Торжок  проходит ветка Октябрьской железной дороги на Ржев, Лихославль, Осташков.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</a:rPr>
              <a:t>Основные транспортные автодороги: Москва-Санкт-Петербург, Москва-Осташков, Торжок - Старица, Ржев.</a:t>
            </a:r>
          </a:p>
          <a:p>
            <a:pPr lvl="0" indent="35718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</a:rPr>
              <a:t>Расстояние от города Торжка до Твери, Москвы, Санкт-Петербурга и других крупных городов с расчетом времени в пути до административного центра с использованием конкретного вида транспорта.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</a:rPr>
              <a:t> 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</a:rPr>
              <a:t>Расстояние до других городов: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</a:rPr>
              <a:t>до Москвы - 230 км,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</a:rPr>
              <a:t>до Санкт-Петербурга - 470 км,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</a:rPr>
              <a:t>до Твери – 60 км,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</a:rPr>
              <a:t>до Новгорода - 280 км.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srgbClr val="000000"/>
              </a:solidFill>
              <a:latin typeface="Garamond" pitchFamily="18" charset="0"/>
              <a:ea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</a:rPr>
              <a:t> 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</a:rPr>
              <a:t>Время следования в часах: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</a:rPr>
              <a:t> 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i="1" dirty="0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</a:rPr>
              <a:t>                            Легковым автотранспортом	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</a:rPr>
              <a:t>до Москвы - 3,5 - 4 часа,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</a:rPr>
              <a:t>до Твери – 1 час,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</a:rPr>
              <a:t>до Санкт-Петербурга - 7 часов,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000000"/>
                </a:solidFill>
                <a:latin typeface="Garamond" pitchFamily="18" charset="0"/>
                <a:ea typeface="Times New Roman" pitchFamily="18" charset="0"/>
              </a:rPr>
              <a:t>до Новгорода - 4,5 часа.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srgbClr val="000000"/>
              </a:solidFill>
              <a:latin typeface="Garamond" pitchFamily="18" charset="0"/>
              <a:ea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33627" y="432000"/>
            <a:ext cx="29029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Garamond" pitchFamily="18" charset="0"/>
              </a:rPr>
              <a:t>Транспортная инфраструктура</a:t>
            </a:r>
            <a:endParaRPr lang="ru-RU" sz="16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Рабочая папка\паспорта\г. Торжок\IV Транспортная инфраструктура\Фото\карта Траспортная инфраструктура.bmp"/>
          <p:cNvPicPr>
            <a:picLocks noChangeAspect="1" noChangeArrowheads="1"/>
          </p:cNvPicPr>
          <p:nvPr/>
        </p:nvPicPr>
        <p:blipFill>
          <a:blip r:embed="rId2"/>
          <a:srcRect l="5912" t="1769"/>
          <a:stretch>
            <a:fillRect/>
          </a:stretch>
        </p:blipFill>
        <p:spPr bwMode="auto">
          <a:xfrm>
            <a:off x="0" y="2081996"/>
            <a:ext cx="7129463" cy="5082392"/>
          </a:xfrm>
          <a:prstGeom prst="rect">
            <a:avLst/>
          </a:prstGeom>
          <a:solidFill>
            <a:srgbClr val="812F77">
              <a:alpha val="44000"/>
            </a:srgbClr>
          </a:solidFill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329554" y="6640328"/>
            <a:ext cx="1663541" cy="381437"/>
          </a:xfrm>
        </p:spPr>
        <p:txBody>
          <a:bodyPr/>
          <a:lstStyle/>
          <a:p>
            <a:pPr algn="l"/>
            <a:fld id="{725C68B6-61C2-468F-89AB-4B9F7531AA68}" type="slidenum">
              <a:rPr lang="ru-RU" i="1" smtClean="0">
                <a:solidFill>
                  <a:schemeClr val="bg1">
                    <a:lumMod val="50000"/>
                  </a:schemeClr>
                </a:solidFill>
              </a:rPr>
              <a:pPr algn="l"/>
              <a:t>8</a:t>
            </a:fld>
            <a:endParaRPr lang="ru-RU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000" y="180000"/>
            <a:ext cx="648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Характеристика города Торжок/ Транспортная инфраструктура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4335" y="432000"/>
            <a:ext cx="28087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Garamond" pitchFamily="18" charset="0"/>
              </a:rPr>
              <a:t>Транспортная инфраструктура</a:t>
            </a:r>
            <a:endParaRPr lang="ru-RU" sz="1600" dirty="0">
              <a:latin typeface="Garamond" pitchFamily="18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599999" y="720000"/>
            <a:ext cx="324000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На территории города расположены  две станции: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effectLst/>
              <a:latin typeface="Garamond" pitchFamily="18" charset="0"/>
              <a:ea typeface="Times New Roman" pitchFamily="18" charset="0"/>
            </a:endParaRPr>
          </a:p>
          <a:p>
            <a:pPr marL="92075" marR="0" lvl="0" indent="-920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автостанция ОАО «Тверьавтотранс» по адресу: ул. Вокзальная, д. 28-а.</a:t>
            </a:r>
          </a:p>
          <a:p>
            <a:pPr marL="92075" lvl="0" indent="-92075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100" dirty="0" smtClean="0">
                <a:latin typeface="Garamond" pitchFamily="18" charset="0"/>
              </a:rPr>
              <a:t>железнодорожный узел станции «Торжок» по адресу: ул. Вокзальная, д. 31. </a:t>
            </a:r>
          </a:p>
          <a:p>
            <a:pPr marL="92075" lvl="0" indent="-920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Garamond" pitchFamily="18" charset="0"/>
              </a:rPr>
              <a:t>Работает касса «Автоэкспресс»  по адресу: ул.Красная гора, д.26 (Ильинская площадь)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4000" y="720000"/>
            <a:ext cx="3240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Garamond" pitchFamily="18" charset="0"/>
              </a:rPr>
              <a:t>   Городские пассажирские перевозки осуществляют частные операторы.</a:t>
            </a:r>
          </a:p>
          <a:p>
            <a:pPr algn="just"/>
            <a:r>
              <a:rPr lang="ru-RU" sz="1100" dirty="0" smtClean="0">
                <a:latin typeface="Garamond" pitchFamily="18" charset="0"/>
              </a:rPr>
              <a:t>Также в границах городской черты расположены:</a:t>
            </a:r>
          </a:p>
          <a:p>
            <a:pPr marL="92075" indent="-92075" algn="just">
              <a:buFont typeface="Arial" pitchFamily="34" charset="0"/>
              <a:buChar char="•"/>
            </a:pPr>
            <a:r>
              <a:rPr lang="ru-RU" sz="1100" dirty="0" smtClean="0">
                <a:latin typeface="Garamond" pitchFamily="18" charset="0"/>
              </a:rPr>
              <a:t>аэродром по ул. Энгельса (в/ч). </a:t>
            </a:r>
          </a:p>
          <a:p>
            <a:pPr marL="92075" indent="-92075" algn="just">
              <a:buFont typeface="Arial" pitchFamily="34" charset="0"/>
              <a:buChar char="•"/>
            </a:pPr>
            <a:r>
              <a:rPr lang="ru-RU" sz="1100" dirty="0" smtClean="0">
                <a:latin typeface="Garamond" pitchFamily="18" charset="0"/>
              </a:rPr>
              <a:t>вертолетные площадки: ООО «Газпром </a:t>
            </a:r>
            <a:r>
              <a:rPr lang="ru-RU" sz="1100" dirty="0" err="1" smtClean="0">
                <a:latin typeface="Garamond" pitchFamily="18" charset="0"/>
              </a:rPr>
              <a:t>трансгаз</a:t>
            </a:r>
            <a:r>
              <a:rPr lang="ru-RU" sz="1100" dirty="0" smtClean="0">
                <a:latin typeface="Garamond" pitchFamily="18" charset="0"/>
              </a:rPr>
              <a:t> Санкт-Петербург»</a:t>
            </a:r>
          </a:p>
          <a:p>
            <a:pPr algn="just"/>
            <a:endParaRPr lang="ru-RU" sz="1100" dirty="0" smtClean="0">
              <a:latin typeface="Garamond" pitchFamily="18" charset="0"/>
            </a:endParaRPr>
          </a:p>
          <a:p>
            <a:pPr algn="just"/>
            <a:endParaRPr lang="ru-RU" sz="11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M:\Коршунова\Материалы для ИНВЕСТИЦ.ПАСПОРТА  в упр.РЕГИОНАЛЬНОГО РАЗВИТИЯ\V Инженерные коммуникации\Карты\Электроснабжение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24938"/>
            <a:ext cx="4207673" cy="422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136367" y="6640328"/>
            <a:ext cx="1663541" cy="381437"/>
          </a:xfrm>
        </p:spPr>
        <p:txBody>
          <a:bodyPr/>
          <a:lstStyle/>
          <a:p>
            <a:fld id="{725C68B6-61C2-468F-89AB-4B9F7531AA68}" type="slidenum">
              <a:rPr lang="ru-RU" i="1" smtClean="0">
                <a:solidFill>
                  <a:schemeClr val="bg1">
                    <a:lumMod val="50000"/>
                  </a:schemeClr>
                </a:solidFill>
              </a:rPr>
              <a:pPr/>
              <a:t>9</a:t>
            </a:fld>
            <a:endParaRPr lang="ru-RU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999" y="180000"/>
            <a:ext cx="6480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Характеристика </a:t>
            </a: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города Торжок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/ Инженерные коммуникации</a:t>
            </a:r>
          </a:p>
          <a:p>
            <a:pPr algn="r"/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00000" y="432000"/>
            <a:ext cx="32407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Garamond" pitchFamily="18" charset="0"/>
                <a:cs typeface="Times New Roman" pitchFamily="18" charset="0"/>
              </a:rPr>
              <a:t>Инженерные коммуникации</a:t>
            </a:r>
            <a:endParaRPr lang="ru-RU" sz="1600" b="1" dirty="0" smtClean="0">
              <a:latin typeface="Garamond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993358" y="720000"/>
            <a:ext cx="2846641" cy="500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latin typeface="Garamond" pitchFamily="18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Электрические сети. </a:t>
            </a:r>
            <a:r>
              <a:rPr lang="ru-RU" sz="1100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Общая протяженность  электрических сетей  города Торжка составляет 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ВЛ - 0,4 </a:t>
            </a:r>
            <a:r>
              <a:rPr lang="ru-RU" sz="1100" dirty="0" err="1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кв</a:t>
            </a:r>
            <a:r>
              <a:rPr lang="ru-RU" sz="1100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 – 160,5 км, процент износа – 85%;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ВЛ-  10 </a:t>
            </a:r>
            <a:r>
              <a:rPr lang="ru-RU" sz="1100" dirty="0" err="1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кв</a:t>
            </a:r>
            <a:r>
              <a:rPr lang="ru-RU" sz="1100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 – 49,3 км – процент износа - 55%;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КЛ -  0,4 </a:t>
            </a:r>
            <a:r>
              <a:rPr lang="ru-RU" sz="1100" dirty="0" err="1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кв</a:t>
            </a:r>
            <a:r>
              <a:rPr lang="ru-RU" sz="1100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 – 39,8 км – процент износа - 80%;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КЛ - 10 </a:t>
            </a:r>
            <a:r>
              <a:rPr lang="ru-RU" sz="1100" dirty="0" err="1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кв</a:t>
            </a:r>
            <a:r>
              <a:rPr lang="ru-RU" sz="1100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 – 75,8 км – процент износа - 85%;</a:t>
            </a:r>
          </a:p>
          <a:p>
            <a:pPr indent="35718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Сети уличного освещения – 125,8 км.</a:t>
            </a:r>
          </a:p>
          <a:p>
            <a:pPr indent="35718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В 2019 голу планируется реализовать проект по переводу светильников уличного освещения </a:t>
            </a:r>
            <a:r>
              <a:rPr lang="ru-RU" sz="1100" dirty="0" err="1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ДНаТ</a:t>
            </a:r>
            <a:r>
              <a:rPr lang="ru-RU" sz="1100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 на светодиодные. </a:t>
            </a:r>
          </a:p>
          <a:p>
            <a:pPr indent="35718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7030A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В настоящее время на территории города оказывают услуги: </a:t>
            </a:r>
          </a:p>
          <a:p>
            <a:pPr indent="35718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7030A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ru-RU" sz="1100" dirty="0" err="1" smtClean="0">
                <a:solidFill>
                  <a:srgbClr val="7030A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электросетевая</a:t>
            </a:r>
            <a:r>
              <a:rPr lang="ru-RU" sz="1100" dirty="0" smtClean="0">
                <a:solidFill>
                  <a:srgbClr val="7030A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rgbClr val="7030A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компания  ООО «Опора» Торжокское отделение, расположенное по адресу: г.Торжок, ул. Энергетиков, д. 12, исполнительный директор Шмелев Сергей Александрович, тел. (48251) 4-50-75</a:t>
            </a:r>
          </a:p>
          <a:p>
            <a:r>
              <a:rPr lang="ru-RU" sz="1100" dirty="0" smtClean="0">
                <a:solidFill>
                  <a:srgbClr val="7030A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-  </a:t>
            </a:r>
            <a:r>
              <a:rPr lang="ru-RU" sz="1100" dirty="0" err="1" smtClean="0">
                <a:solidFill>
                  <a:srgbClr val="7030A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энергосбытовая</a:t>
            </a:r>
            <a:r>
              <a:rPr lang="ru-RU" sz="1100" dirty="0" smtClean="0">
                <a:solidFill>
                  <a:srgbClr val="7030A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 компания АО «</a:t>
            </a:r>
            <a:r>
              <a:rPr lang="ru-RU" sz="1100" dirty="0" err="1" smtClean="0">
                <a:solidFill>
                  <a:srgbClr val="7030A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АтомЭнергоСбыт»</a:t>
            </a:r>
          </a:p>
          <a:p>
            <a:r>
              <a:rPr lang="ru-RU" sz="1100" dirty="0" smtClean="0">
                <a:solidFill>
                  <a:srgbClr val="7030A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Торжокское межрайонное отделение Обособленное подразделение «</a:t>
            </a:r>
            <a:r>
              <a:rPr lang="ru-RU" sz="1100" dirty="0" err="1" smtClean="0">
                <a:solidFill>
                  <a:srgbClr val="7030A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ТверьАтомЭнергоСбыт</a:t>
            </a:r>
            <a:r>
              <a:rPr lang="ru-RU" sz="1100" dirty="0" smtClean="0">
                <a:solidFill>
                  <a:srgbClr val="7030A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», расположенное по адресу: г.Торжок, </a:t>
            </a:r>
            <a:r>
              <a:rPr lang="ru-RU" sz="1100" dirty="0" err="1" smtClean="0">
                <a:solidFill>
                  <a:srgbClr val="7030A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Тверецкая</a:t>
            </a:r>
            <a:r>
              <a:rPr lang="ru-RU" sz="1100" dirty="0" smtClean="0">
                <a:solidFill>
                  <a:srgbClr val="7030A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100" dirty="0" err="1" smtClean="0">
                <a:solidFill>
                  <a:srgbClr val="7030A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наб</a:t>
            </a:r>
            <a:r>
              <a:rPr lang="ru-RU" sz="1100" dirty="0" smtClean="0">
                <a:solidFill>
                  <a:srgbClr val="7030A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., </a:t>
            </a:r>
            <a:br>
              <a:rPr lang="ru-RU" sz="1100" dirty="0" smtClean="0">
                <a:solidFill>
                  <a:srgbClr val="7030A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</a:br>
            <a:r>
              <a:rPr lang="ru-RU" sz="1100" dirty="0" smtClean="0">
                <a:solidFill>
                  <a:srgbClr val="7030A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д. 34; руководитель - Гончар Ирина  Николаевна, тел. (48251) 4-53-01</a:t>
            </a:r>
          </a:p>
          <a:p>
            <a:pPr indent="357188" algn="just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latin typeface="Garamond" pitchFamily="18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3" name="Рисунок 12" descr="M:\Коршунова\Материалы для ИНВЕСТИЦ.ПАСПОРТА  в упр.РЕГИОНАЛЬНОГО РАЗВИТИЯ\V Инженерные коммуникации\Фото\Трансформаторные подстанции\ТП Володарского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21" y="724674"/>
            <a:ext cx="271464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6288</TotalTime>
  <Words>3418</Words>
  <Application>Microsoft Office PowerPoint</Application>
  <PresentationFormat>Произвольный</PresentationFormat>
  <Paragraphs>515</Paragraphs>
  <Slides>32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 Расположение города Торжок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vva</dc:creator>
  <cp:lastModifiedBy>Piskareva</cp:lastModifiedBy>
  <cp:revision>499</cp:revision>
  <dcterms:modified xsi:type="dcterms:W3CDTF">2018-11-29T10:34:26Z</dcterms:modified>
</cp:coreProperties>
</file>